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8" r:id="rId42"/>
    <p:sldId id="296" r:id="rId43"/>
    <p:sldId id="297"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52" r:id="rId93"/>
    <p:sldId id="353" r:id="rId94"/>
    <p:sldId id="348" r:id="rId95"/>
    <p:sldId id="349" r:id="rId96"/>
    <p:sldId id="350" r:id="rId97"/>
    <p:sldId id="351" r:id="rId98"/>
    <p:sldId id="354" r:id="rId99"/>
    <p:sldId id="356" r:id="rId100"/>
    <p:sldId id="357" r:id="rId101"/>
    <p:sldId id="358" r:id="rId102"/>
    <p:sldId id="355"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 id="377" r:id="rId122"/>
    <p:sldId id="378" r:id="rId123"/>
    <p:sldId id="379" r:id="rId124"/>
    <p:sldId id="380" r:id="rId125"/>
    <p:sldId id="381" r:id="rId126"/>
    <p:sldId id="382" r:id="rId127"/>
    <p:sldId id="383" r:id="rId128"/>
    <p:sldId id="384" r:id="rId129"/>
    <p:sldId id="385" r:id="rId130"/>
    <p:sldId id="386" r:id="rId131"/>
    <p:sldId id="387" r:id="rId132"/>
    <p:sldId id="388" r:id="rId133"/>
    <p:sldId id="389" r:id="rId134"/>
    <p:sldId id="390" r:id="rId135"/>
    <p:sldId id="391" r:id="rId136"/>
    <p:sldId id="392" r:id="rId137"/>
    <p:sldId id="393" r:id="rId138"/>
    <p:sldId id="394" r:id="rId139"/>
    <p:sldId id="395" r:id="rId140"/>
    <p:sldId id="396" r:id="rId141"/>
    <p:sldId id="397" r:id="rId142"/>
    <p:sldId id="398" r:id="rId143"/>
    <p:sldId id="399" r:id="rId144"/>
    <p:sldId id="400" r:id="rId145"/>
    <p:sldId id="401" r:id="rId146"/>
    <p:sldId id="402" r:id="rId147"/>
    <p:sldId id="403" r:id="rId148"/>
    <p:sldId id="404" r:id="rId149"/>
    <p:sldId id="405" r:id="rId150"/>
    <p:sldId id="406" r:id="rId151"/>
    <p:sldId id="407" r:id="rId152"/>
    <p:sldId id="408" r:id="rId153"/>
    <p:sldId id="409" r:id="rId154"/>
    <p:sldId id="410" r:id="rId155"/>
    <p:sldId id="412" r:id="rId156"/>
    <p:sldId id="413" r:id="rId157"/>
    <p:sldId id="414" r:id="rId158"/>
    <p:sldId id="415" r:id="rId159"/>
    <p:sldId id="411" r:id="rId160"/>
    <p:sldId id="416" r:id="rId161"/>
    <p:sldId id="417" r:id="rId162"/>
    <p:sldId id="418" r:id="rId163"/>
    <p:sldId id="419" r:id="rId164"/>
    <p:sldId id="420" r:id="rId165"/>
    <p:sldId id="421" r:id="rId166"/>
    <p:sldId id="422" r:id="rId167"/>
    <p:sldId id="423" r:id="rId168"/>
    <p:sldId id="424" r:id="rId169"/>
    <p:sldId id="425" r:id="rId170"/>
    <p:sldId id="426" r:id="rId171"/>
    <p:sldId id="427" r:id="rId172"/>
    <p:sldId id="428" r:id="rId173"/>
    <p:sldId id="429" r:id="rId174"/>
    <p:sldId id="430" r:id="rId175"/>
    <p:sldId id="444" r:id="rId176"/>
    <p:sldId id="445" r:id="rId177"/>
    <p:sldId id="446" r:id="rId178"/>
    <p:sldId id="447" r:id="rId179"/>
    <p:sldId id="448" r:id="rId180"/>
    <p:sldId id="449" r:id="rId181"/>
    <p:sldId id="450" r:id="rId182"/>
    <p:sldId id="451" r:id="rId183"/>
    <p:sldId id="452" r:id="rId184"/>
    <p:sldId id="453" r:id="rId185"/>
    <p:sldId id="431" r:id="rId186"/>
    <p:sldId id="433" r:id="rId187"/>
    <p:sldId id="434" r:id="rId188"/>
    <p:sldId id="435" r:id="rId189"/>
    <p:sldId id="436" r:id="rId190"/>
    <p:sldId id="437" r:id="rId191"/>
    <p:sldId id="438" r:id="rId192"/>
    <p:sldId id="439" r:id="rId193"/>
    <p:sldId id="440" r:id="rId194"/>
    <p:sldId id="441" r:id="rId195"/>
    <p:sldId id="442" r:id="rId196"/>
    <p:sldId id="443" r:id="rId197"/>
    <p:sldId id="454" r:id="rId198"/>
    <p:sldId id="455" r:id="rId199"/>
    <p:sldId id="456" r:id="rId200"/>
    <p:sldId id="457" r:id="rId201"/>
    <p:sldId id="458" r:id="rId202"/>
    <p:sldId id="432" r:id="rId203"/>
    <p:sldId id="460" r:id="rId204"/>
    <p:sldId id="461" r:id="rId205"/>
    <p:sldId id="459" r:id="rId206"/>
    <p:sldId id="462" r:id="rId207"/>
    <p:sldId id="463" r:id="rId208"/>
    <p:sldId id="464" r:id="rId209"/>
    <p:sldId id="465" r:id="rId210"/>
    <p:sldId id="466" r:id="rId211"/>
    <p:sldId id="467" r:id="rId212"/>
    <p:sldId id="468" r:id="rId213"/>
    <p:sldId id="469" r:id="rId214"/>
    <p:sldId id="470" r:id="rId215"/>
    <p:sldId id="471" r:id="rId216"/>
    <p:sldId id="472" r:id="rId217"/>
    <p:sldId id="473" r:id="rId218"/>
    <p:sldId id="474" r:id="rId219"/>
    <p:sldId id="475" r:id="rId220"/>
    <p:sldId id="476" r:id="rId221"/>
    <p:sldId id="477" r:id="rId222"/>
    <p:sldId id="478" r:id="rId223"/>
    <p:sldId id="479" r:id="rId224"/>
    <p:sldId id="480" r:id="rId225"/>
    <p:sldId id="481" r:id="rId226"/>
    <p:sldId id="482" r:id="rId227"/>
    <p:sldId id="483" r:id="rId228"/>
    <p:sldId id="484" r:id="rId229"/>
    <p:sldId id="485" r:id="rId230"/>
    <p:sldId id="486" r:id="rId231"/>
    <p:sldId id="487" r:id="rId232"/>
    <p:sldId id="488" r:id="rId233"/>
    <p:sldId id="489" r:id="rId234"/>
    <p:sldId id="490" r:id="rId235"/>
    <p:sldId id="491" r:id="rId236"/>
    <p:sldId id="492" r:id="rId237"/>
    <p:sldId id="493" r:id="rId238"/>
    <p:sldId id="494" r:id="rId239"/>
    <p:sldId id="495" r:id="rId240"/>
    <p:sldId id="496" r:id="rId241"/>
    <p:sldId id="497" r:id="rId242"/>
    <p:sldId id="498" r:id="rId243"/>
    <p:sldId id="499" r:id="rId244"/>
    <p:sldId id="500" r:id="rId245"/>
    <p:sldId id="501" r:id="rId246"/>
    <p:sldId id="502" r:id="rId247"/>
    <p:sldId id="503" r:id="rId248"/>
    <p:sldId id="504" r:id="rId249"/>
    <p:sldId id="505" r:id="rId250"/>
    <p:sldId id="506" r:id="rId251"/>
    <p:sldId id="507" r:id="rId252"/>
    <p:sldId id="508" r:id="rId253"/>
    <p:sldId id="509" r:id="rId254"/>
    <p:sldId id="510" r:id="rId255"/>
    <p:sldId id="511" r:id="rId256"/>
    <p:sldId id="512" r:id="rId257"/>
    <p:sldId id="513" r:id="rId258"/>
    <p:sldId id="515" r:id="rId259"/>
    <p:sldId id="516" r:id="rId260"/>
    <p:sldId id="514" r:id="rId261"/>
    <p:sldId id="517" r:id="rId262"/>
    <p:sldId id="518" r:id="rId263"/>
    <p:sldId id="519" r:id="rId264"/>
    <p:sldId id="520" r:id="rId265"/>
    <p:sldId id="521" r:id="rId266"/>
    <p:sldId id="522" r:id="rId267"/>
    <p:sldId id="523" r:id="rId268"/>
    <p:sldId id="524" r:id="rId269"/>
    <p:sldId id="525" r:id="rId270"/>
    <p:sldId id="526" r:id="rId271"/>
    <p:sldId id="527" r:id="rId27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ndal Ryan" initials="RR" lastIdx="3" clrIdx="0">
    <p:extLst>
      <p:ext uri="{19B8F6BF-5375-455C-9EA6-DF929625EA0E}">
        <p15:presenceInfo xmlns:p15="http://schemas.microsoft.com/office/powerpoint/2012/main" userId="fb47fec3e70346d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71" autoAdjust="0"/>
    <p:restoredTop sz="94660"/>
  </p:normalViewPr>
  <p:slideViewPr>
    <p:cSldViewPr snapToGrid="0">
      <p:cViewPr varScale="1">
        <p:scale>
          <a:sx n="64" d="100"/>
          <a:sy n="64" d="100"/>
        </p:scale>
        <p:origin x="714" y="66"/>
      </p:cViewPr>
      <p:guideLst/>
    </p:cSldViewPr>
  </p:slideViewPr>
  <p:notesTextViewPr>
    <p:cViewPr>
      <p:scale>
        <a:sx n="1" d="1"/>
        <a:sy n="1" d="1"/>
      </p:scale>
      <p:origin x="0" y="0"/>
    </p:cViewPr>
  </p:notesTextViewPr>
  <p:notesViewPr>
    <p:cSldViewPr snapToGrid="0">
      <p:cViewPr varScale="1">
        <p:scale>
          <a:sx n="65" d="100"/>
          <a:sy n="65" d="100"/>
        </p:scale>
        <p:origin x="2652" y="60"/>
      </p:cViewPr>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58" Type="http://schemas.openxmlformats.org/officeDocument/2006/relationships/slide" Target="slides/slide257.xml"/><Relationship Id="rId279" Type="http://schemas.microsoft.com/office/2016/11/relationships/changesInfo" Target="changesInfos/changesInfo1.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notesMaster" Target="notesMasters/notesMaster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commentAuthors" Target="commentAuthor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presProps" Target="presProps.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viewProps" Target="viewProps.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theme" Target="theme/theme1.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tableStyles" Target="tableStyles.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ndal Ryan" userId="fb47fec3e70346dd" providerId="LiveId" clId="{3AF2E300-C90F-461F-8B95-5D252D7E668E}"/>
    <pc:docChg chg="undo custSel addSld delSld modSld">
      <pc:chgData name="Randal Ryan" userId="fb47fec3e70346dd" providerId="LiveId" clId="{3AF2E300-C90F-461F-8B95-5D252D7E668E}" dt="2024-06-21T21:20:41.024" v="5345" actId="2696"/>
      <pc:docMkLst>
        <pc:docMk/>
      </pc:docMkLst>
      <pc:sldChg chg="modSp mod">
        <pc:chgData name="Randal Ryan" userId="fb47fec3e70346dd" providerId="LiveId" clId="{3AF2E300-C90F-461F-8B95-5D252D7E668E}" dt="2024-06-15T19:01:22.423" v="289" actId="313"/>
        <pc:sldMkLst>
          <pc:docMk/>
          <pc:sldMk cId="4162911759" sldId="513"/>
        </pc:sldMkLst>
        <pc:spChg chg="mod">
          <ac:chgData name="Randal Ryan" userId="fb47fec3e70346dd" providerId="LiveId" clId="{3AF2E300-C90F-461F-8B95-5D252D7E668E}" dt="2024-06-15T19:01:22.423" v="289" actId="313"/>
          <ac:spMkLst>
            <pc:docMk/>
            <pc:sldMk cId="4162911759" sldId="513"/>
            <ac:spMk id="3" creationId="{3DB69CD0-0333-2278-7FEE-9DCA03DAD2DA}"/>
          </ac:spMkLst>
        </pc:spChg>
      </pc:sldChg>
      <pc:sldChg chg="modSp mod">
        <pc:chgData name="Randal Ryan" userId="fb47fec3e70346dd" providerId="LiveId" clId="{3AF2E300-C90F-461F-8B95-5D252D7E668E}" dt="2024-06-15T19:14:10.901" v="1465" actId="20577"/>
        <pc:sldMkLst>
          <pc:docMk/>
          <pc:sldMk cId="2371948167" sldId="514"/>
        </pc:sldMkLst>
        <pc:spChg chg="mod">
          <ac:chgData name="Randal Ryan" userId="fb47fec3e70346dd" providerId="LiveId" clId="{3AF2E300-C90F-461F-8B95-5D252D7E668E}" dt="2024-06-15T19:14:10.901" v="1465" actId="20577"/>
          <ac:spMkLst>
            <pc:docMk/>
            <pc:sldMk cId="2371948167" sldId="514"/>
            <ac:spMk id="3" creationId="{3DB69CD0-0333-2278-7FEE-9DCA03DAD2DA}"/>
          </ac:spMkLst>
        </pc:spChg>
      </pc:sldChg>
      <pc:sldChg chg="modSp add mod">
        <pc:chgData name="Randal Ryan" userId="fb47fec3e70346dd" providerId="LiveId" clId="{3AF2E300-C90F-461F-8B95-5D252D7E668E}" dt="2024-06-15T19:04:44.104" v="604" actId="20577"/>
        <pc:sldMkLst>
          <pc:docMk/>
          <pc:sldMk cId="243812773" sldId="515"/>
        </pc:sldMkLst>
        <pc:spChg chg="mod">
          <ac:chgData name="Randal Ryan" userId="fb47fec3e70346dd" providerId="LiveId" clId="{3AF2E300-C90F-461F-8B95-5D252D7E668E}" dt="2024-06-15T19:04:44.104" v="604" actId="20577"/>
          <ac:spMkLst>
            <pc:docMk/>
            <pc:sldMk cId="243812773" sldId="515"/>
            <ac:spMk id="3" creationId="{3DB69CD0-0333-2278-7FEE-9DCA03DAD2DA}"/>
          </ac:spMkLst>
        </pc:spChg>
      </pc:sldChg>
      <pc:sldChg chg="modSp add mod">
        <pc:chgData name="Randal Ryan" userId="fb47fec3e70346dd" providerId="LiveId" clId="{3AF2E300-C90F-461F-8B95-5D252D7E668E}" dt="2024-06-15T19:09:00.365" v="1021" actId="20577"/>
        <pc:sldMkLst>
          <pc:docMk/>
          <pc:sldMk cId="1866734439" sldId="516"/>
        </pc:sldMkLst>
        <pc:spChg chg="mod">
          <ac:chgData name="Randal Ryan" userId="fb47fec3e70346dd" providerId="LiveId" clId="{3AF2E300-C90F-461F-8B95-5D252D7E668E}" dt="2024-06-15T19:09:00.365" v="1021" actId="20577"/>
          <ac:spMkLst>
            <pc:docMk/>
            <pc:sldMk cId="1866734439" sldId="516"/>
            <ac:spMk id="3" creationId="{3DB69CD0-0333-2278-7FEE-9DCA03DAD2DA}"/>
          </ac:spMkLst>
        </pc:spChg>
      </pc:sldChg>
      <pc:sldChg chg="modSp add mod">
        <pc:chgData name="Randal Ryan" userId="fb47fec3e70346dd" providerId="LiveId" clId="{3AF2E300-C90F-461F-8B95-5D252D7E668E}" dt="2024-06-15T19:17:39.622" v="1855" actId="20577"/>
        <pc:sldMkLst>
          <pc:docMk/>
          <pc:sldMk cId="446939798" sldId="517"/>
        </pc:sldMkLst>
        <pc:spChg chg="mod">
          <ac:chgData name="Randal Ryan" userId="fb47fec3e70346dd" providerId="LiveId" clId="{3AF2E300-C90F-461F-8B95-5D252D7E668E}" dt="2024-06-15T19:17:39.622" v="1855" actId="20577"/>
          <ac:spMkLst>
            <pc:docMk/>
            <pc:sldMk cId="446939798" sldId="517"/>
            <ac:spMk id="3" creationId="{3DB69CD0-0333-2278-7FEE-9DCA03DAD2DA}"/>
          </ac:spMkLst>
        </pc:spChg>
      </pc:sldChg>
      <pc:sldChg chg="modSp add mod">
        <pc:chgData name="Randal Ryan" userId="fb47fec3e70346dd" providerId="LiveId" clId="{3AF2E300-C90F-461F-8B95-5D252D7E668E}" dt="2024-06-15T19:22:12.600" v="2148" actId="14"/>
        <pc:sldMkLst>
          <pc:docMk/>
          <pc:sldMk cId="599965891" sldId="518"/>
        </pc:sldMkLst>
        <pc:spChg chg="mod">
          <ac:chgData name="Randal Ryan" userId="fb47fec3e70346dd" providerId="LiveId" clId="{3AF2E300-C90F-461F-8B95-5D252D7E668E}" dt="2024-06-15T19:22:12.600" v="2148" actId="14"/>
          <ac:spMkLst>
            <pc:docMk/>
            <pc:sldMk cId="599965891" sldId="518"/>
            <ac:spMk id="3" creationId="{3DB69CD0-0333-2278-7FEE-9DCA03DAD2DA}"/>
          </ac:spMkLst>
        </pc:spChg>
      </pc:sldChg>
      <pc:sldChg chg="modSp add mod">
        <pc:chgData name="Randal Ryan" userId="fb47fec3e70346dd" providerId="LiveId" clId="{3AF2E300-C90F-461F-8B95-5D252D7E668E}" dt="2024-06-15T19:26:16.126" v="2490" actId="20577"/>
        <pc:sldMkLst>
          <pc:docMk/>
          <pc:sldMk cId="4140768615" sldId="519"/>
        </pc:sldMkLst>
        <pc:spChg chg="mod">
          <ac:chgData name="Randal Ryan" userId="fb47fec3e70346dd" providerId="LiveId" clId="{3AF2E300-C90F-461F-8B95-5D252D7E668E}" dt="2024-06-15T19:26:16.126" v="2490" actId="20577"/>
          <ac:spMkLst>
            <pc:docMk/>
            <pc:sldMk cId="4140768615" sldId="519"/>
            <ac:spMk id="3" creationId="{3DB69CD0-0333-2278-7FEE-9DCA03DAD2DA}"/>
          </ac:spMkLst>
        </pc:spChg>
      </pc:sldChg>
      <pc:sldChg chg="modSp add mod">
        <pc:chgData name="Randal Ryan" userId="fb47fec3e70346dd" providerId="LiveId" clId="{3AF2E300-C90F-461F-8B95-5D252D7E668E}" dt="2024-06-15T19:32:17.217" v="2802" actId="20577"/>
        <pc:sldMkLst>
          <pc:docMk/>
          <pc:sldMk cId="1025835021" sldId="520"/>
        </pc:sldMkLst>
        <pc:spChg chg="mod">
          <ac:chgData name="Randal Ryan" userId="fb47fec3e70346dd" providerId="LiveId" clId="{3AF2E300-C90F-461F-8B95-5D252D7E668E}" dt="2024-06-15T19:32:17.217" v="2802" actId="20577"/>
          <ac:spMkLst>
            <pc:docMk/>
            <pc:sldMk cId="1025835021" sldId="520"/>
            <ac:spMk id="3" creationId="{3DB69CD0-0333-2278-7FEE-9DCA03DAD2DA}"/>
          </ac:spMkLst>
        </pc:spChg>
      </pc:sldChg>
      <pc:sldChg chg="modSp add mod">
        <pc:chgData name="Randal Ryan" userId="fb47fec3e70346dd" providerId="LiveId" clId="{3AF2E300-C90F-461F-8B95-5D252D7E668E}" dt="2024-06-15T19:34:15.232" v="3077" actId="20577"/>
        <pc:sldMkLst>
          <pc:docMk/>
          <pc:sldMk cId="28581418" sldId="521"/>
        </pc:sldMkLst>
        <pc:spChg chg="mod">
          <ac:chgData name="Randal Ryan" userId="fb47fec3e70346dd" providerId="LiveId" clId="{3AF2E300-C90F-461F-8B95-5D252D7E668E}" dt="2024-06-15T19:34:15.232" v="3077" actId="20577"/>
          <ac:spMkLst>
            <pc:docMk/>
            <pc:sldMk cId="28581418" sldId="521"/>
            <ac:spMk id="3" creationId="{3DB69CD0-0333-2278-7FEE-9DCA03DAD2DA}"/>
          </ac:spMkLst>
        </pc:spChg>
      </pc:sldChg>
      <pc:sldChg chg="modSp add mod">
        <pc:chgData name="Randal Ryan" userId="fb47fec3e70346dd" providerId="LiveId" clId="{3AF2E300-C90F-461F-8B95-5D252D7E668E}" dt="2024-06-15T19:37:35.403" v="3415" actId="5793"/>
        <pc:sldMkLst>
          <pc:docMk/>
          <pc:sldMk cId="527573306" sldId="522"/>
        </pc:sldMkLst>
        <pc:spChg chg="mod">
          <ac:chgData name="Randal Ryan" userId="fb47fec3e70346dd" providerId="LiveId" clId="{3AF2E300-C90F-461F-8B95-5D252D7E668E}" dt="2024-06-15T19:37:35.403" v="3415" actId="5793"/>
          <ac:spMkLst>
            <pc:docMk/>
            <pc:sldMk cId="527573306" sldId="522"/>
            <ac:spMk id="3" creationId="{3DB69CD0-0333-2278-7FEE-9DCA03DAD2DA}"/>
          </ac:spMkLst>
        </pc:spChg>
      </pc:sldChg>
      <pc:sldChg chg="modSp add mod">
        <pc:chgData name="Randal Ryan" userId="fb47fec3e70346dd" providerId="LiveId" clId="{3AF2E300-C90F-461F-8B95-5D252D7E668E}" dt="2024-06-15T19:42:14.969" v="3796" actId="20577"/>
        <pc:sldMkLst>
          <pc:docMk/>
          <pc:sldMk cId="3992036432" sldId="523"/>
        </pc:sldMkLst>
        <pc:spChg chg="mod">
          <ac:chgData name="Randal Ryan" userId="fb47fec3e70346dd" providerId="LiveId" clId="{3AF2E300-C90F-461F-8B95-5D252D7E668E}" dt="2024-06-15T19:42:14.969" v="3796" actId="20577"/>
          <ac:spMkLst>
            <pc:docMk/>
            <pc:sldMk cId="3992036432" sldId="523"/>
            <ac:spMk id="3" creationId="{3DB69CD0-0333-2278-7FEE-9DCA03DAD2DA}"/>
          </ac:spMkLst>
        </pc:spChg>
      </pc:sldChg>
      <pc:sldChg chg="modSp add mod">
        <pc:chgData name="Randal Ryan" userId="fb47fec3e70346dd" providerId="LiveId" clId="{3AF2E300-C90F-461F-8B95-5D252D7E668E}" dt="2024-06-15T19:46:46.414" v="4172" actId="20577"/>
        <pc:sldMkLst>
          <pc:docMk/>
          <pc:sldMk cId="483378149" sldId="524"/>
        </pc:sldMkLst>
        <pc:spChg chg="mod">
          <ac:chgData name="Randal Ryan" userId="fb47fec3e70346dd" providerId="LiveId" clId="{3AF2E300-C90F-461F-8B95-5D252D7E668E}" dt="2024-06-15T19:46:46.414" v="4172" actId="20577"/>
          <ac:spMkLst>
            <pc:docMk/>
            <pc:sldMk cId="483378149" sldId="524"/>
            <ac:spMk id="3" creationId="{3DB69CD0-0333-2278-7FEE-9DCA03DAD2DA}"/>
          </ac:spMkLst>
        </pc:spChg>
      </pc:sldChg>
      <pc:sldChg chg="modSp add mod">
        <pc:chgData name="Randal Ryan" userId="fb47fec3e70346dd" providerId="LiveId" clId="{3AF2E300-C90F-461F-8B95-5D252D7E668E}" dt="2024-06-15T19:50:01.470" v="4580" actId="20577"/>
        <pc:sldMkLst>
          <pc:docMk/>
          <pc:sldMk cId="100781842" sldId="525"/>
        </pc:sldMkLst>
        <pc:spChg chg="mod">
          <ac:chgData name="Randal Ryan" userId="fb47fec3e70346dd" providerId="LiveId" clId="{3AF2E300-C90F-461F-8B95-5D252D7E668E}" dt="2024-06-15T19:50:01.470" v="4580" actId="20577"/>
          <ac:spMkLst>
            <pc:docMk/>
            <pc:sldMk cId="100781842" sldId="525"/>
            <ac:spMk id="3" creationId="{3DB69CD0-0333-2278-7FEE-9DCA03DAD2DA}"/>
          </ac:spMkLst>
        </pc:spChg>
      </pc:sldChg>
      <pc:sldChg chg="modSp add mod">
        <pc:chgData name="Randal Ryan" userId="fb47fec3e70346dd" providerId="LiveId" clId="{3AF2E300-C90F-461F-8B95-5D252D7E668E}" dt="2024-06-15T19:53:55.122" v="4964" actId="313"/>
        <pc:sldMkLst>
          <pc:docMk/>
          <pc:sldMk cId="4126404347" sldId="526"/>
        </pc:sldMkLst>
        <pc:spChg chg="mod">
          <ac:chgData name="Randal Ryan" userId="fb47fec3e70346dd" providerId="LiveId" clId="{3AF2E300-C90F-461F-8B95-5D252D7E668E}" dt="2024-06-15T19:53:55.122" v="4964" actId="313"/>
          <ac:spMkLst>
            <pc:docMk/>
            <pc:sldMk cId="4126404347" sldId="526"/>
            <ac:spMk id="3" creationId="{3DB69CD0-0333-2278-7FEE-9DCA03DAD2DA}"/>
          </ac:spMkLst>
        </pc:spChg>
      </pc:sldChg>
      <pc:sldChg chg="modSp add mod">
        <pc:chgData name="Randal Ryan" userId="fb47fec3e70346dd" providerId="LiveId" clId="{3AF2E300-C90F-461F-8B95-5D252D7E668E}" dt="2024-06-15T19:56:59.263" v="5338" actId="20577"/>
        <pc:sldMkLst>
          <pc:docMk/>
          <pc:sldMk cId="3767551342" sldId="527"/>
        </pc:sldMkLst>
        <pc:spChg chg="mod">
          <ac:chgData name="Randal Ryan" userId="fb47fec3e70346dd" providerId="LiveId" clId="{3AF2E300-C90F-461F-8B95-5D252D7E668E}" dt="2024-06-15T19:56:59.263" v="5338" actId="20577"/>
          <ac:spMkLst>
            <pc:docMk/>
            <pc:sldMk cId="3767551342" sldId="527"/>
            <ac:spMk id="3" creationId="{3DB69CD0-0333-2278-7FEE-9DCA03DAD2DA}"/>
          </ac:spMkLst>
        </pc:spChg>
      </pc:sldChg>
      <pc:sldChg chg="add del">
        <pc:chgData name="Randal Ryan" userId="fb47fec3e70346dd" providerId="LiveId" clId="{3AF2E300-C90F-461F-8B95-5D252D7E668E}" dt="2024-06-21T21:20:16.180" v="5339" actId="2696"/>
        <pc:sldMkLst>
          <pc:docMk/>
          <pc:sldMk cId="3566708104" sldId="528"/>
        </pc:sldMkLst>
      </pc:sldChg>
      <pc:sldChg chg="add del">
        <pc:chgData name="Randal Ryan" userId="fb47fec3e70346dd" providerId="LiveId" clId="{3AF2E300-C90F-461F-8B95-5D252D7E668E}" dt="2024-06-21T21:20:20.198" v="5340" actId="2696"/>
        <pc:sldMkLst>
          <pc:docMk/>
          <pc:sldMk cId="4165240120" sldId="529"/>
        </pc:sldMkLst>
      </pc:sldChg>
      <pc:sldChg chg="add del">
        <pc:chgData name="Randal Ryan" userId="fb47fec3e70346dd" providerId="LiveId" clId="{3AF2E300-C90F-461F-8B95-5D252D7E668E}" dt="2024-06-21T21:20:23.426" v="5341" actId="2696"/>
        <pc:sldMkLst>
          <pc:docMk/>
          <pc:sldMk cId="2765362399" sldId="530"/>
        </pc:sldMkLst>
      </pc:sldChg>
      <pc:sldChg chg="add del">
        <pc:chgData name="Randal Ryan" userId="fb47fec3e70346dd" providerId="LiveId" clId="{3AF2E300-C90F-461F-8B95-5D252D7E668E}" dt="2024-06-21T21:20:29.097" v="5342" actId="2696"/>
        <pc:sldMkLst>
          <pc:docMk/>
          <pc:sldMk cId="3205448994" sldId="531"/>
        </pc:sldMkLst>
      </pc:sldChg>
      <pc:sldChg chg="add del">
        <pc:chgData name="Randal Ryan" userId="fb47fec3e70346dd" providerId="LiveId" clId="{3AF2E300-C90F-461F-8B95-5D252D7E668E}" dt="2024-06-21T21:20:33.811" v="5343" actId="2696"/>
        <pc:sldMkLst>
          <pc:docMk/>
          <pc:sldMk cId="287041048" sldId="532"/>
        </pc:sldMkLst>
      </pc:sldChg>
      <pc:sldChg chg="add del">
        <pc:chgData name="Randal Ryan" userId="fb47fec3e70346dd" providerId="LiveId" clId="{3AF2E300-C90F-461F-8B95-5D252D7E668E}" dt="2024-06-21T21:20:37.264" v="5344" actId="2696"/>
        <pc:sldMkLst>
          <pc:docMk/>
          <pc:sldMk cId="2839408030" sldId="533"/>
        </pc:sldMkLst>
      </pc:sldChg>
      <pc:sldChg chg="add del">
        <pc:chgData name="Randal Ryan" userId="fb47fec3e70346dd" providerId="LiveId" clId="{3AF2E300-C90F-461F-8B95-5D252D7E668E}" dt="2024-06-21T21:20:41.024" v="5345" actId="2696"/>
        <pc:sldMkLst>
          <pc:docMk/>
          <pc:sldMk cId="3149890115" sldId="53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84E42D-7F23-47C2-B903-C08A56B713E8}" type="datetimeFigureOut">
              <a:rPr lang="en-US" smtClean="0"/>
              <a:t>6/21/2024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00EB5B-1297-47C8-B539-FA2EA49A2656}" type="slidenum">
              <a:rPr lang="en-US" smtClean="0"/>
              <a:t>‹#›</a:t>
            </a:fld>
            <a:endParaRPr lang="en-US"/>
          </a:p>
        </p:txBody>
      </p:sp>
    </p:spTree>
    <p:extLst>
      <p:ext uri="{BB962C8B-B14F-4D97-AF65-F5344CB8AC3E}">
        <p14:creationId xmlns:p14="http://schemas.microsoft.com/office/powerpoint/2010/main" val="1357649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25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B00EB5B-1297-47C8-B539-FA2EA49A2656}" type="slidenum">
              <a:rPr lang="en-US" smtClean="0"/>
              <a:t>1</a:t>
            </a:fld>
            <a:endParaRPr lang="en-US"/>
          </a:p>
        </p:txBody>
      </p:sp>
    </p:spTree>
    <p:extLst>
      <p:ext uri="{BB962C8B-B14F-4D97-AF65-F5344CB8AC3E}">
        <p14:creationId xmlns:p14="http://schemas.microsoft.com/office/powerpoint/2010/main" val="282524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00EB5B-1297-47C8-B539-FA2EA49A2656}" type="slidenum">
              <a:rPr lang="en-US" smtClean="0"/>
              <a:t>10</a:t>
            </a:fld>
            <a:endParaRPr lang="en-US"/>
          </a:p>
        </p:txBody>
      </p:sp>
    </p:spTree>
    <p:extLst>
      <p:ext uri="{BB962C8B-B14F-4D97-AF65-F5344CB8AC3E}">
        <p14:creationId xmlns:p14="http://schemas.microsoft.com/office/powerpoint/2010/main" val="30351635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Comforter”</a:t>
            </a:r>
          </a:p>
        </p:txBody>
      </p:sp>
      <p:sp>
        <p:nvSpPr>
          <p:cNvPr id="4" name="Slide Number Placeholder 3"/>
          <p:cNvSpPr>
            <a:spLocks noGrp="1"/>
          </p:cNvSpPr>
          <p:nvPr>
            <p:ph type="sldNum" sz="quarter" idx="5"/>
          </p:nvPr>
        </p:nvSpPr>
        <p:spPr/>
        <p:txBody>
          <a:bodyPr/>
          <a:lstStyle/>
          <a:p>
            <a:fld id="{AB00EB5B-1297-47C8-B539-FA2EA49A2656}" type="slidenum">
              <a:rPr lang="en-US" smtClean="0"/>
              <a:t>12</a:t>
            </a:fld>
            <a:endParaRPr lang="en-US"/>
          </a:p>
        </p:txBody>
      </p:sp>
    </p:spTree>
    <p:extLst>
      <p:ext uri="{BB962C8B-B14F-4D97-AF65-F5344CB8AC3E}">
        <p14:creationId xmlns:p14="http://schemas.microsoft.com/office/powerpoint/2010/main" val="24552705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who is He then, this Holy Spirit?  We know a number of His defining characteristics.</a:t>
            </a:r>
          </a:p>
        </p:txBody>
      </p:sp>
      <p:sp>
        <p:nvSpPr>
          <p:cNvPr id="4" name="Slide Number Placeholder 3"/>
          <p:cNvSpPr>
            <a:spLocks noGrp="1"/>
          </p:cNvSpPr>
          <p:nvPr>
            <p:ph type="sldNum" sz="quarter" idx="5"/>
          </p:nvPr>
        </p:nvSpPr>
        <p:spPr/>
        <p:txBody>
          <a:bodyPr/>
          <a:lstStyle/>
          <a:p>
            <a:fld id="{AB00EB5B-1297-47C8-B539-FA2EA49A2656}" type="slidenum">
              <a:rPr lang="en-US" smtClean="0"/>
              <a:t>14</a:t>
            </a:fld>
            <a:endParaRPr lang="en-US"/>
          </a:p>
        </p:txBody>
      </p:sp>
    </p:spTree>
    <p:extLst>
      <p:ext uri="{BB962C8B-B14F-4D97-AF65-F5344CB8AC3E}">
        <p14:creationId xmlns:p14="http://schemas.microsoft.com/office/powerpoint/2010/main" val="2229635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Holy Spirit never leaves us.</a:t>
            </a:r>
          </a:p>
        </p:txBody>
      </p:sp>
      <p:sp>
        <p:nvSpPr>
          <p:cNvPr id="4" name="Slide Number Placeholder 3"/>
          <p:cNvSpPr>
            <a:spLocks noGrp="1"/>
          </p:cNvSpPr>
          <p:nvPr>
            <p:ph type="sldNum" sz="quarter" idx="5"/>
          </p:nvPr>
        </p:nvSpPr>
        <p:spPr/>
        <p:txBody>
          <a:bodyPr/>
          <a:lstStyle/>
          <a:p>
            <a:fld id="{AB00EB5B-1297-47C8-B539-FA2EA49A2656}" type="slidenum">
              <a:rPr lang="en-US" smtClean="0"/>
              <a:t>15</a:t>
            </a:fld>
            <a:endParaRPr lang="en-US"/>
          </a:p>
        </p:txBody>
      </p:sp>
    </p:spTree>
    <p:extLst>
      <p:ext uri="{BB962C8B-B14F-4D97-AF65-F5344CB8AC3E}">
        <p14:creationId xmlns:p14="http://schemas.microsoft.com/office/powerpoint/2010/main" val="7927921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the Bible today, because of the work of the Holy Spirit.</a:t>
            </a:r>
          </a:p>
        </p:txBody>
      </p:sp>
      <p:sp>
        <p:nvSpPr>
          <p:cNvPr id="4" name="Slide Number Placeholder 3"/>
          <p:cNvSpPr>
            <a:spLocks noGrp="1"/>
          </p:cNvSpPr>
          <p:nvPr>
            <p:ph type="sldNum" sz="quarter" idx="5"/>
          </p:nvPr>
        </p:nvSpPr>
        <p:spPr/>
        <p:txBody>
          <a:bodyPr/>
          <a:lstStyle/>
          <a:p>
            <a:fld id="{AB00EB5B-1297-47C8-B539-FA2EA49A2656}" type="slidenum">
              <a:rPr lang="en-US" smtClean="0"/>
              <a:t>17</a:t>
            </a:fld>
            <a:endParaRPr lang="en-US"/>
          </a:p>
        </p:txBody>
      </p:sp>
    </p:spTree>
    <p:extLst>
      <p:ext uri="{BB962C8B-B14F-4D97-AF65-F5344CB8AC3E}">
        <p14:creationId xmlns:p14="http://schemas.microsoft.com/office/powerpoint/2010/main" val="23731560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Has God’s plan of salvation always been the same?</a:t>
            </a:r>
          </a:p>
        </p:txBody>
      </p:sp>
      <p:sp>
        <p:nvSpPr>
          <p:cNvPr id="4" name="Slide Number Placeholder 3"/>
          <p:cNvSpPr>
            <a:spLocks noGrp="1"/>
          </p:cNvSpPr>
          <p:nvPr>
            <p:ph type="sldNum" sz="quarter" idx="5"/>
          </p:nvPr>
        </p:nvSpPr>
        <p:spPr/>
        <p:txBody>
          <a:bodyPr/>
          <a:lstStyle/>
          <a:p>
            <a:fld id="{AB00EB5B-1297-47C8-B539-FA2EA49A2656}" type="slidenum">
              <a:rPr lang="en-US" smtClean="0"/>
              <a:t>23</a:t>
            </a:fld>
            <a:endParaRPr lang="en-US"/>
          </a:p>
        </p:txBody>
      </p:sp>
    </p:spTree>
    <p:extLst>
      <p:ext uri="{BB962C8B-B14F-4D97-AF65-F5344CB8AC3E}">
        <p14:creationId xmlns:p14="http://schemas.microsoft.com/office/powerpoint/2010/main" val="355334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the still small voice like?    Have you heard that still small voice talk to you?  My looking out the window coming home from church.</a:t>
            </a:r>
          </a:p>
        </p:txBody>
      </p:sp>
      <p:sp>
        <p:nvSpPr>
          <p:cNvPr id="4" name="Slide Number Placeholder 3"/>
          <p:cNvSpPr>
            <a:spLocks noGrp="1"/>
          </p:cNvSpPr>
          <p:nvPr>
            <p:ph type="sldNum" sz="quarter" idx="5"/>
          </p:nvPr>
        </p:nvSpPr>
        <p:spPr/>
        <p:txBody>
          <a:bodyPr/>
          <a:lstStyle/>
          <a:p>
            <a:fld id="{AB00EB5B-1297-47C8-B539-FA2EA49A2656}" type="slidenum">
              <a:rPr lang="en-US" smtClean="0"/>
              <a:t>27</a:t>
            </a:fld>
            <a:endParaRPr lang="en-US"/>
          </a:p>
        </p:txBody>
      </p:sp>
    </p:spTree>
    <p:extLst>
      <p:ext uri="{BB962C8B-B14F-4D97-AF65-F5344CB8AC3E}">
        <p14:creationId xmlns:p14="http://schemas.microsoft.com/office/powerpoint/2010/main" val="27997053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They are not physical talents.</a:t>
            </a:r>
          </a:p>
        </p:txBody>
      </p:sp>
      <p:sp>
        <p:nvSpPr>
          <p:cNvPr id="4" name="Slide Number Placeholder 3"/>
          <p:cNvSpPr>
            <a:spLocks noGrp="1"/>
          </p:cNvSpPr>
          <p:nvPr>
            <p:ph type="sldNum" sz="quarter" idx="5"/>
          </p:nvPr>
        </p:nvSpPr>
        <p:spPr/>
        <p:txBody>
          <a:bodyPr/>
          <a:lstStyle/>
          <a:p>
            <a:fld id="{AB00EB5B-1297-47C8-B539-FA2EA49A2656}" type="slidenum">
              <a:rPr lang="en-US" smtClean="0"/>
              <a:t>30</a:t>
            </a:fld>
            <a:endParaRPr lang="en-US"/>
          </a:p>
        </p:txBody>
      </p:sp>
    </p:spTree>
    <p:extLst>
      <p:ext uri="{BB962C8B-B14F-4D97-AF65-F5344CB8AC3E}">
        <p14:creationId xmlns:p14="http://schemas.microsoft.com/office/powerpoint/2010/main" val="28368855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Sound like things of today?</a:t>
            </a:r>
          </a:p>
        </p:txBody>
      </p:sp>
      <p:sp>
        <p:nvSpPr>
          <p:cNvPr id="4" name="Slide Number Placeholder 3"/>
          <p:cNvSpPr>
            <a:spLocks noGrp="1"/>
          </p:cNvSpPr>
          <p:nvPr>
            <p:ph type="sldNum" sz="quarter" idx="5"/>
          </p:nvPr>
        </p:nvSpPr>
        <p:spPr/>
        <p:txBody>
          <a:bodyPr/>
          <a:lstStyle/>
          <a:p>
            <a:fld id="{AB00EB5B-1297-47C8-B539-FA2EA49A2656}" type="slidenum">
              <a:rPr lang="en-US" smtClean="0"/>
              <a:t>33</a:t>
            </a:fld>
            <a:endParaRPr lang="en-US"/>
          </a:p>
        </p:txBody>
      </p:sp>
    </p:spTree>
    <p:extLst>
      <p:ext uri="{BB962C8B-B14F-4D97-AF65-F5344CB8AC3E}">
        <p14:creationId xmlns:p14="http://schemas.microsoft.com/office/powerpoint/2010/main" val="1938053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Godly love, we will see, is the most important thing we can have and show.</a:t>
            </a:r>
          </a:p>
        </p:txBody>
      </p:sp>
      <p:sp>
        <p:nvSpPr>
          <p:cNvPr id="4" name="Slide Number Placeholder 3"/>
          <p:cNvSpPr>
            <a:spLocks noGrp="1"/>
          </p:cNvSpPr>
          <p:nvPr>
            <p:ph type="sldNum" sz="quarter" idx="5"/>
          </p:nvPr>
        </p:nvSpPr>
        <p:spPr/>
        <p:txBody>
          <a:bodyPr/>
          <a:lstStyle/>
          <a:p>
            <a:fld id="{AB00EB5B-1297-47C8-B539-FA2EA49A2656}" type="slidenum">
              <a:rPr lang="en-US" smtClean="0"/>
              <a:t>35</a:t>
            </a:fld>
            <a:endParaRPr lang="en-US"/>
          </a:p>
        </p:txBody>
      </p:sp>
    </p:spTree>
    <p:extLst>
      <p:ext uri="{BB962C8B-B14F-4D97-AF65-F5344CB8AC3E}">
        <p14:creationId xmlns:p14="http://schemas.microsoft.com/office/powerpoint/2010/main" val="2651700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churches focus on the gifts to excess. They seek spiritual experiences but fail to nurture their love for the Savior who sent us the Holy Spirit.</a:t>
            </a:r>
          </a:p>
          <a:p>
            <a:r>
              <a:rPr lang="en-US" dirty="0"/>
              <a:t>Other churches fear spiritual experiences and teach that the gifts of the Spirit were meant only for the early church.</a:t>
            </a:r>
          </a:p>
          <a:p>
            <a:endParaRPr lang="en-US" dirty="0"/>
          </a:p>
          <a:p>
            <a:r>
              <a:rPr lang="en-US" dirty="0"/>
              <a:t>I think, I’ll have something to offend everyone here. </a:t>
            </a:r>
          </a:p>
        </p:txBody>
      </p:sp>
      <p:sp>
        <p:nvSpPr>
          <p:cNvPr id="4" name="Slide Number Placeholder 3"/>
          <p:cNvSpPr>
            <a:spLocks noGrp="1"/>
          </p:cNvSpPr>
          <p:nvPr>
            <p:ph type="sldNum" sz="quarter" idx="5"/>
          </p:nvPr>
        </p:nvSpPr>
        <p:spPr/>
        <p:txBody>
          <a:bodyPr/>
          <a:lstStyle/>
          <a:p>
            <a:fld id="{AB00EB5B-1297-47C8-B539-FA2EA49A2656}" type="slidenum">
              <a:rPr lang="en-US" smtClean="0"/>
              <a:t>2</a:t>
            </a:fld>
            <a:endParaRPr lang="en-US"/>
          </a:p>
        </p:txBody>
      </p:sp>
    </p:spTree>
    <p:extLst>
      <p:ext uri="{BB962C8B-B14F-4D97-AF65-F5344CB8AC3E}">
        <p14:creationId xmlns:p14="http://schemas.microsoft.com/office/powerpoint/2010/main" val="3044818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Soul: mind, emotion, will.</a:t>
            </a:r>
          </a:p>
        </p:txBody>
      </p:sp>
      <p:sp>
        <p:nvSpPr>
          <p:cNvPr id="4" name="Slide Number Placeholder 3"/>
          <p:cNvSpPr>
            <a:spLocks noGrp="1"/>
          </p:cNvSpPr>
          <p:nvPr>
            <p:ph type="sldNum" sz="quarter" idx="5"/>
          </p:nvPr>
        </p:nvSpPr>
        <p:spPr/>
        <p:txBody>
          <a:bodyPr/>
          <a:lstStyle/>
          <a:p>
            <a:fld id="{AB00EB5B-1297-47C8-B539-FA2EA49A2656}" type="slidenum">
              <a:rPr lang="en-US" smtClean="0"/>
              <a:t>37</a:t>
            </a:fld>
            <a:endParaRPr lang="en-US"/>
          </a:p>
        </p:txBody>
      </p:sp>
    </p:spTree>
    <p:extLst>
      <p:ext uri="{BB962C8B-B14F-4D97-AF65-F5344CB8AC3E}">
        <p14:creationId xmlns:p14="http://schemas.microsoft.com/office/powerpoint/2010/main" val="34266551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Confusion can happen when we do what feels good, or sounds good, rather than what God’s Word says.</a:t>
            </a:r>
          </a:p>
        </p:txBody>
      </p:sp>
      <p:sp>
        <p:nvSpPr>
          <p:cNvPr id="4" name="Slide Number Placeholder 3"/>
          <p:cNvSpPr>
            <a:spLocks noGrp="1"/>
          </p:cNvSpPr>
          <p:nvPr>
            <p:ph type="sldNum" sz="quarter" idx="5"/>
          </p:nvPr>
        </p:nvSpPr>
        <p:spPr/>
        <p:txBody>
          <a:bodyPr/>
          <a:lstStyle/>
          <a:p>
            <a:fld id="{AB00EB5B-1297-47C8-B539-FA2EA49A2656}" type="slidenum">
              <a:rPr lang="en-US" smtClean="0"/>
              <a:t>41</a:t>
            </a:fld>
            <a:endParaRPr lang="en-US"/>
          </a:p>
        </p:txBody>
      </p:sp>
    </p:spTree>
    <p:extLst>
      <p:ext uri="{BB962C8B-B14F-4D97-AF65-F5344CB8AC3E}">
        <p14:creationId xmlns:p14="http://schemas.microsoft.com/office/powerpoint/2010/main" val="10510017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Holy Spirit speaks to our spirit to show us that Jesus is Lord.</a:t>
            </a:r>
          </a:p>
        </p:txBody>
      </p:sp>
      <p:sp>
        <p:nvSpPr>
          <p:cNvPr id="4" name="Slide Number Placeholder 3"/>
          <p:cNvSpPr>
            <a:spLocks noGrp="1"/>
          </p:cNvSpPr>
          <p:nvPr>
            <p:ph type="sldNum" sz="quarter" idx="5"/>
          </p:nvPr>
        </p:nvSpPr>
        <p:spPr/>
        <p:txBody>
          <a:bodyPr/>
          <a:lstStyle/>
          <a:p>
            <a:fld id="{AB00EB5B-1297-47C8-B539-FA2EA49A2656}" type="slidenum">
              <a:rPr lang="en-US" smtClean="0"/>
              <a:t>44</a:t>
            </a:fld>
            <a:endParaRPr lang="en-US"/>
          </a:p>
        </p:txBody>
      </p:sp>
    </p:spTree>
    <p:extLst>
      <p:ext uri="{BB962C8B-B14F-4D97-AF65-F5344CB8AC3E}">
        <p14:creationId xmlns:p14="http://schemas.microsoft.com/office/powerpoint/2010/main" val="33671578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Trinity is attempting to attain this unity in our church today.</a:t>
            </a:r>
          </a:p>
        </p:txBody>
      </p:sp>
      <p:sp>
        <p:nvSpPr>
          <p:cNvPr id="4" name="Slide Number Placeholder 3"/>
          <p:cNvSpPr>
            <a:spLocks noGrp="1"/>
          </p:cNvSpPr>
          <p:nvPr>
            <p:ph type="sldNum" sz="quarter" idx="5"/>
          </p:nvPr>
        </p:nvSpPr>
        <p:spPr/>
        <p:txBody>
          <a:bodyPr/>
          <a:lstStyle/>
          <a:p>
            <a:fld id="{AB00EB5B-1297-47C8-B539-FA2EA49A2656}" type="slidenum">
              <a:rPr lang="en-US" smtClean="0"/>
              <a:t>51</a:t>
            </a:fld>
            <a:endParaRPr lang="en-US"/>
          </a:p>
        </p:txBody>
      </p:sp>
    </p:spTree>
    <p:extLst>
      <p:ext uri="{BB962C8B-B14F-4D97-AF65-F5344CB8AC3E}">
        <p14:creationId xmlns:p14="http://schemas.microsoft.com/office/powerpoint/2010/main" val="11395225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 to the Bible.   </a:t>
            </a:r>
          </a:p>
          <a:p>
            <a:r>
              <a:rPr lang="en-US" dirty="0"/>
              <a:t>As we look at these gifts, I believe God can give any of these gifts any time He decides to do it. </a:t>
            </a:r>
          </a:p>
        </p:txBody>
      </p:sp>
      <p:sp>
        <p:nvSpPr>
          <p:cNvPr id="4" name="Slide Number Placeholder 3"/>
          <p:cNvSpPr>
            <a:spLocks noGrp="1"/>
          </p:cNvSpPr>
          <p:nvPr>
            <p:ph type="sldNum" sz="quarter" idx="5"/>
          </p:nvPr>
        </p:nvSpPr>
        <p:spPr/>
        <p:txBody>
          <a:bodyPr/>
          <a:lstStyle/>
          <a:p>
            <a:fld id="{AB00EB5B-1297-47C8-B539-FA2EA49A2656}" type="slidenum">
              <a:rPr lang="en-US" smtClean="0"/>
              <a:t>67</a:t>
            </a:fld>
            <a:endParaRPr lang="en-US"/>
          </a:p>
        </p:txBody>
      </p:sp>
    </p:spTree>
    <p:extLst>
      <p:ext uri="{BB962C8B-B14F-4D97-AF65-F5344CB8AC3E}">
        <p14:creationId xmlns:p14="http://schemas.microsoft.com/office/powerpoint/2010/main" val="129331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know that anything said or written is false unless it agrees with the Bible.</a:t>
            </a:r>
          </a:p>
        </p:txBody>
      </p:sp>
      <p:sp>
        <p:nvSpPr>
          <p:cNvPr id="4" name="Slide Number Placeholder 3"/>
          <p:cNvSpPr>
            <a:spLocks noGrp="1"/>
          </p:cNvSpPr>
          <p:nvPr>
            <p:ph type="sldNum" sz="quarter" idx="5"/>
          </p:nvPr>
        </p:nvSpPr>
        <p:spPr/>
        <p:txBody>
          <a:bodyPr/>
          <a:lstStyle/>
          <a:p>
            <a:fld id="{AB00EB5B-1297-47C8-B539-FA2EA49A2656}" type="slidenum">
              <a:rPr lang="en-US" smtClean="0"/>
              <a:t>78</a:t>
            </a:fld>
            <a:endParaRPr lang="en-US"/>
          </a:p>
        </p:txBody>
      </p:sp>
    </p:spTree>
    <p:extLst>
      <p:ext uri="{BB962C8B-B14F-4D97-AF65-F5344CB8AC3E}">
        <p14:creationId xmlns:p14="http://schemas.microsoft.com/office/powerpoint/2010/main" val="36799745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confidence in and the character of God?</a:t>
            </a:r>
          </a:p>
        </p:txBody>
      </p:sp>
      <p:sp>
        <p:nvSpPr>
          <p:cNvPr id="4" name="Slide Number Placeholder 3"/>
          <p:cNvSpPr>
            <a:spLocks noGrp="1"/>
          </p:cNvSpPr>
          <p:nvPr>
            <p:ph type="sldNum" sz="quarter" idx="5"/>
          </p:nvPr>
        </p:nvSpPr>
        <p:spPr/>
        <p:txBody>
          <a:bodyPr/>
          <a:lstStyle/>
          <a:p>
            <a:fld id="{AB00EB5B-1297-47C8-B539-FA2EA49A2656}" type="slidenum">
              <a:rPr lang="en-US" smtClean="0"/>
              <a:t>80</a:t>
            </a:fld>
            <a:endParaRPr lang="en-US"/>
          </a:p>
        </p:txBody>
      </p:sp>
    </p:spTree>
    <p:extLst>
      <p:ext uri="{BB962C8B-B14F-4D97-AF65-F5344CB8AC3E}">
        <p14:creationId xmlns:p14="http://schemas.microsoft.com/office/powerpoint/2010/main" val="33969863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movie Prayer Closet is an example of this.</a:t>
            </a:r>
          </a:p>
        </p:txBody>
      </p:sp>
      <p:sp>
        <p:nvSpPr>
          <p:cNvPr id="4" name="Slide Number Placeholder 3"/>
          <p:cNvSpPr>
            <a:spLocks noGrp="1"/>
          </p:cNvSpPr>
          <p:nvPr>
            <p:ph type="sldNum" sz="quarter" idx="5"/>
          </p:nvPr>
        </p:nvSpPr>
        <p:spPr/>
        <p:txBody>
          <a:bodyPr/>
          <a:lstStyle/>
          <a:p>
            <a:fld id="{AB00EB5B-1297-47C8-B539-FA2EA49A2656}" type="slidenum">
              <a:rPr lang="en-US" smtClean="0"/>
              <a:t>81</a:t>
            </a:fld>
            <a:endParaRPr lang="en-US"/>
          </a:p>
        </p:txBody>
      </p:sp>
    </p:spTree>
    <p:extLst>
      <p:ext uri="{BB962C8B-B14F-4D97-AF65-F5344CB8AC3E}">
        <p14:creationId xmlns:p14="http://schemas.microsoft.com/office/powerpoint/2010/main" val="38058083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 gray area</a:t>
            </a:r>
          </a:p>
        </p:txBody>
      </p:sp>
      <p:sp>
        <p:nvSpPr>
          <p:cNvPr id="4" name="Slide Number Placeholder 3"/>
          <p:cNvSpPr>
            <a:spLocks noGrp="1"/>
          </p:cNvSpPr>
          <p:nvPr>
            <p:ph type="sldNum" sz="quarter" idx="5"/>
          </p:nvPr>
        </p:nvSpPr>
        <p:spPr/>
        <p:txBody>
          <a:bodyPr/>
          <a:lstStyle/>
          <a:p>
            <a:fld id="{AB00EB5B-1297-47C8-B539-FA2EA49A2656}" type="slidenum">
              <a:rPr lang="en-US" smtClean="0"/>
              <a:t>101</a:t>
            </a:fld>
            <a:endParaRPr lang="en-US"/>
          </a:p>
        </p:txBody>
      </p:sp>
    </p:spTree>
    <p:extLst>
      <p:ext uri="{BB962C8B-B14F-4D97-AF65-F5344CB8AC3E}">
        <p14:creationId xmlns:p14="http://schemas.microsoft.com/office/powerpoint/2010/main" val="25147133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00EB5B-1297-47C8-B539-FA2EA49A2656}" type="slidenum">
              <a:rPr lang="en-US" smtClean="0"/>
              <a:t>106</a:t>
            </a:fld>
            <a:endParaRPr lang="en-US"/>
          </a:p>
        </p:txBody>
      </p:sp>
    </p:spTree>
    <p:extLst>
      <p:ext uri="{BB962C8B-B14F-4D97-AF65-F5344CB8AC3E}">
        <p14:creationId xmlns:p14="http://schemas.microsoft.com/office/powerpoint/2010/main" val="2404075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all matters, we should be like the Bereans.</a:t>
            </a:r>
          </a:p>
          <a:p>
            <a:r>
              <a:rPr lang="en-US" dirty="0"/>
              <a:t>The Bereans were considered noble, because they were open to receive the truth, and they searched the Scriptures diligently to know what the Bible said.</a:t>
            </a:r>
          </a:p>
        </p:txBody>
      </p:sp>
      <p:sp>
        <p:nvSpPr>
          <p:cNvPr id="4" name="Slide Number Placeholder 3"/>
          <p:cNvSpPr>
            <a:spLocks noGrp="1"/>
          </p:cNvSpPr>
          <p:nvPr>
            <p:ph type="sldNum" sz="quarter" idx="5"/>
          </p:nvPr>
        </p:nvSpPr>
        <p:spPr/>
        <p:txBody>
          <a:bodyPr/>
          <a:lstStyle/>
          <a:p>
            <a:fld id="{AB00EB5B-1297-47C8-B539-FA2EA49A2656}" type="slidenum">
              <a:rPr lang="en-US" smtClean="0"/>
              <a:t>3</a:t>
            </a:fld>
            <a:endParaRPr lang="en-US"/>
          </a:p>
        </p:txBody>
      </p:sp>
    </p:spTree>
    <p:extLst>
      <p:ext uri="{BB962C8B-B14F-4D97-AF65-F5344CB8AC3E}">
        <p14:creationId xmlns:p14="http://schemas.microsoft.com/office/powerpoint/2010/main" val="34502530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deceptions are happening today?</a:t>
            </a:r>
          </a:p>
        </p:txBody>
      </p:sp>
      <p:sp>
        <p:nvSpPr>
          <p:cNvPr id="4" name="Slide Number Placeholder 3"/>
          <p:cNvSpPr>
            <a:spLocks noGrp="1"/>
          </p:cNvSpPr>
          <p:nvPr>
            <p:ph type="sldNum" sz="quarter" idx="5"/>
          </p:nvPr>
        </p:nvSpPr>
        <p:spPr/>
        <p:txBody>
          <a:bodyPr/>
          <a:lstStyle/>
          <a:p>
            <a:fld id="{AB00EB5B-1297-47C8-B539-FA2EA49A2656}" type="slidenum">
              <a:rPr lang="en-US" smtClean="0"/>
              <a:t>107</a:t>
            </a:fld>
            <a:endParaRPr lang="en-US"/>
          </a:p>
        </p:txBody>
      </p:sp>
    </p:spTree>
    <p:extLst>
      <p:ext uri="{BB962C8B-B14F-4D97-AF65-F5344CB8AC3E}">
        <p14:creationId xmlns:p14="http://schemas.microsoft.com/office/powerpoint/2010/main" val="9933169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Teaching  3. who is the real God</a:t>
            </a:r>
          </a:p>
        </p:txBody>
      </p:sp>
      <p:sp>
        <p:nvSpPr>
          <p:cNvPr id="4" name="Slide Number Placeholder 3"/>
          <p:cNvSpPr>
            <a:spLocks noGrp="1"/>
          </p:cNvSpPr>
          <p:nvPr>
            <p:ph type="sldNum" sz="quarter" idx="5"/>
          </p:nvPr>
        </p:nvSpPr>
        <p:spPr/>
        <p:txBody>
          <a:bodyPr/>
          <a:lstStyle/>
          <a:p>
            <a:fld id="{AB00EB5B-1297-47C8-B539-FA2EA49A2656}" type="slidenum">
              <a:rPr lang="en-US" smtClean="0"/>
              <a:t>108</a:t>
            </a:fld>
            <a:endParaRPr lang="en-US"/>
          </a:p>
        </p:txBody>
      </p:sp>
    </p:spTree>
    <p:extLst>
      <p:ext uri="{BB962C8B-B14F-4D97-AF65-F5344CB8AC3E}">
        <p14:creationId xmlns:p14="http://schemas.microsoft.com/office/powerpoint/2010/main" val="21680333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would it be a bizarre idea?</a:t>
            </a:r>
          </a:p>
        </p:txBody>
      </p:sp>
      <p:sp>
        <p:nvSpPr>
          <p:cNvPr id="4" name="Slide Number Placeholder 3"/>
          <p:cNvSpPr>
            <a:spLocks noGrp="1"/>
          </p:cNvSpPr>
          <p:nvPr>
            <p:ph type="sldNum" sz="quarter" idx="5"/>
          </p:nvPr>
        </p:nvSpPr>
        <p:spPr/>
        <p:txBody>
          <a:bodyPr/>
          <a:lstStyle/>
          <a:p>
            <a:fld id="{AB00EB5B-1297-47C8-B539-FA2EA49A2656}" type="slidenum">
              <a:rPr lang="en-US" smtClean="0"/>
              <a:t>116</a:t>
            </a:fld>
            <a:endParaRPr lang="en-US"/>
          </a:p>
        </p:txBody>
      </p:sp>
    </p:spTree>
    <p:extLst>
      <p:ext uri="{BB962C8B-B14F-4D97-AF65-F5344CB8AC3E}">
        <p14:creationId xmlns:p14="http://schemas.microsoft.com/office/powerpoint/2010/main" val="11968579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God could use this gift again if He wanted to.</a:t>
            </a:r>
          </a:p>
        </p:txBody>
      </p:sp>
      <p:sp>
        <p:nvSpPr>
          <p:cNvPr id="4" name="Slide Number Placeholder 3"/>
          <p:cNvSpPr>
            <a:spLocks noGrp="1"/>
          </p:cNvSpPr>
          <p:nvPr>
            <p:ph type="sldNum" sz="quarter" idx="5"/>
          </p:nvPr>
        </p:nvSpPr>
        <p:spPr/>
        <p:txBody>
          <a:bodyPr/>
          <a:lstStyle/>
          <a:p>
            <a:fld id="{AB00EB5B-1297-47C8-B539-FA2EA49A2656}" type="slidenum">
              <a:rPr lang="en-US" smtClean="0"/>
              <a:t>117</a:t>
            </a:fld>
            <a:endParaRPr lang="en-US"/>
          </a:p>
        </p:txBody>
      </p:sp>
    </p:spTree>
    <p:extLst>
      <p:ext uri="{BB962C8B-B14F-4D97-AF65-F5344CB8AC3E}">
        <p14:creationId xmlns:p14="http://schemas.microsoft.com/office/powerpoint/2010/main" val="27478183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Again, it depends how you interpret “that which is perfect is come” will determine when it will cease.</a:t>
            </a:r>
          </a:p>
        </p:txBody>
      </p:sp>
      <p:sp>
        <p:nvSpPr>
          <p:cNvPr id="4" name="Slide Number Placeholder 3"/>
          <p:cNvSpPr>
            <a:spLocks noGrp="1"/>
          </p:cNvSpPr>
          <p:nvPr>
            <p:ph type="sldNum" sz="quarter" idx="5"/>
          </p:nvPr>
        </p:nvSpPr>
        <p:spPr/>
        <p:txBody>
          <a:bodyPr/>
          <a:lstStyle/>
          <a:p>
            <a:fld id="{AB00EB5B-1297-47C8-B539-FA2EA49A2656}" type="slidenum">
              <a:rPr lang="en-US" smtClean="0"/>
              <a:t>121</a:t>
            </a:fld>
            <a:endParaRPr lang="en-US"/>
          </a:p>
        </p:txBody>
      </p:sp>
    </p:spTree>
    <p:extLst>
      <p:ext uri="{BB962C8B-B14F-4D97-AF65-F5344CB8AC3E}">
        <p14:creationId xmlns:p14="http://schemas.microsoft.com/office/powerpoint/2010/main" val="17850851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was not given for personal use or personal uplifting.</a:t>
            </a:r>
          </a:p>
        </p:txBody>
      </p:sp>
      <p:sp>
        <p:nvSpPr>
          <p:cNvPr id="4" name="Slide Number Placeholder 3"/>
          <p:cNvSpPr>
            <a:spLocks noGrp="1"/>
          </p:cNvSpPr>
          <p:nvPr>
            <p:ph type="sldNum" sz="quarter" idx="5"/>
          </p:nvPr>
        </p:nvSpPr>
        <p:spPr/>
        <p:txBody>
          <a:bodyPr/>
          <a:lstStyle/>
          <a:p>
            <a:fld id="{AB00EB5B-1297-47C8-B539-FA2EA49A2656}" type="slidenum">
              <a:rPr lang="en-US" smtClean="0"/>
              <a:t>122</a:t>
            </a:fld>
            <a:endParaRPr lang="en-US"/>
          </a:p>
        </p:txBody>
      </p:sp>
    </p:spTree>
    <p:extLst>
      <p:ext uri="{BB962C8B-B14F-4D97-AF65-F5344CB8AC3E}">
        <p14:creationId xmlns:p14="http://schemas.microsoft.com/office/powerpoint/2010/main" val="18465408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interpreter, most likely, did not know the language they would interpret.</a:t>
            </a:r>
          </a:p>
          <a:p>
            <a:r>
              <a:rPr lang="en-US" dirty="0"/>
              <a:t>If an interpreter was needed, what does that say about the person speaking the language?</a:t>
            </a:r>
          </a:p>
        </p:txBody>
      </p:sp>
      <p:sp>
        <p:nvSpPr>
          <p:cNvPr id="4" name="Slide Number Placeholder 3"/>
          <p:cNvSpPr>
            <a:spLocks noGrp="1"/>
          </p:cNvSpPr>
          <p:nvPr>
            <p:ph type="sldNum" sz="quarter" idx="5"/>
          </p:nvPr>
        </p:nvSpPr>
        <p:spPr/>
        <p:txBody>
          <a:bodyPr/>
          <a:lstStyle/>
          <a:p>
            <a:fld id="{AB00EB5B-1297-47C8-B539-FA2EA49A2656}" type="slidenum">
              <a:rPr lang="en-US" smtClean="0"/>
              <a:t>123</a:t>
            </a:fld>
            <a:endParaRPr lang="en-US"/>
          </a:p>
        </p:txBody>
      </p:sp>
    </p:spTree>
    <p:extLst>
      <p:ext uri="{BB962C8B-B14F-4D97-AF65-F5344CB8AC3E}">
        <p14:creationId xmlns:p14="http://schemas.microsoft.com/office/powerpoint/2010/main" val="38536395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the faith we are to share?</a:t>
            </a:r>
          </a:p>
        </p:txBody>
      </p:sp>
      <p:sp>
        <p:nvSpPr>
          <p:cNvPr id="4" name="Slide Number Placeholder 3"/>
          <p:cNvSpPr>
            <a:spLocks noGrp="1"/>
          </p:cNvSpPr>
          <p:nvPr>
            <p:ph type="sldNum" sz="quarter" idx="5"/>
          </p:nvPr>
        </p:nvSpPr>
        <p:spPr/>
        <p:txBody>
          <a:bodyPr/>
          <a:lstStyle/>
          <a:p>
            <a:fld id="{AB00EB5B-1297-47C8-B539-FA2EA49A2656}" type="slidenum">
              <a:rPr lang="en-US" smtClean="0"/>
              <a:t>127</a:t>
            </a:fld>
            <a:endParaRPr lang="en-US"/>
          </a:p>
        </p:txBody>
      </p:sp>
    </p:spTree>
    <p:extLst>
      <p:ext uri="{BB962C8B-B14F-4D97-AF65-F5344CB8AC3E}">
        <p14:creationId xmlns:p14="http://schemas.microsoft.com/office/powerpoint/2010/main" val="105215254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 nonverbal witness important?</a:t>
            </a:r>
          </a:p>
        </p:txBody>
      </p:sp>
      <p:sp>
        <p:nvSpPr>
          <p:cNvPr id="4" name="Slide Number Placeholder 3"/>
          <p:cNvSpPr>
            <a:spLocks noGrp="1"/>
          </p:cNvSpPr>
          <p:nvPr>
            <p:ph type="sldNum" sz="quarter" idx="5"/>
          </p:nvPr>
        </p:nvSpPr>
        <p:spPr/>
        <p:txBody>
          <a:bodyPr/>
          <a:lstStyle/>
          <a:p>
            <a:fld id="{AB00EB5B-1297-47C8-B539-FA2EA49A2656}" type="slidenum">
              <a:rPr lang="en-US" smtClean="0"/>
              <a:t>128</a:t>
            </a:fld>
            <a:endParaRPr lang="en-US"/>
          </a:p>
        </p:txBody>
      </p:sp>
    </p:spTree>
    <p:extLst>
      <p:ext uri="{BB962C8B-B14F-4D97-AF65-F5344CB8AC3E}">
        <p14:creationId xmlns:p14="http://schemas.microsoft.com/office/powerpoint/2010/main" val="242471604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was Philip called the evangelist?</a:t>
            </a:r>
          </a:p>
        </p:txBody>
      </p:sp>
      <p:sp>
        <p:nvSpPr>
          <p:cNvPr id="4" name="Slide Number Placeholder 3"/>
          <p:cNvSpPr>
            <a:spLocks noGrp="1"/>
          </p:cNvSpPr>
          <p:nvPr>
            <p:ph type="sldNum" sz="quarter" idx="5"/>
          </p:nvPr>
        </p:nvSpPr>
        <p:spPr/>
        <p:txBody>
          <a:bodyPr/>
          <a:lstStyle/>
          <a:p>
            <a:fld id="{AB00EB5B-1297-47C8-B539-FA2EA49A2656}" type="slidenum">
              <a:rPr lang="en-US" smtClean="0"/>
              <a:t>129</a:t>
            </a:fld>
            <a:endParaRPr lang="en-US"/>
          </a:p>
        </p:txBody>
      </p:sp>
    </p:spTree>
    <p:extLst>
      <p:ext uri="{BB962C8B-B14F-4D97-AF65-F5344CB8AC3E}">
        <p14:creationId xmlns:p14="http://schemas.microsoft.com/office/powerpoint/2010/main" val="2831738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Searching the scriptures is not necessarily the hard thing.</a:t>
            </a:r>
          </a:p>
          <a:p>
            <a:r>
              <a:rPr lang="en-US" dirty="0"/>
              <a:t>Do we have preconceived ideas that have not been searched out in scripture?</a:t>
            </a:r>
          </a:p>
        </p:txBody>
      </p:sp>
      <p:sp>
        <p:nvSpPr>
          <p:cNvPr id="4" name="Slide Number Placeholder 3"/>
          <p:cNvSpPr>
            <a:spLocks noGrp="1"/>
          </p:cNvSpPr>
          <p:nvPr>
            <p:ph type="sldNum" sz="quarter" idx="5"/>
          </p:nvPr>
        </p:nvSpPr>
        <p:spPr/>
        <p:txBody>
          <a:bodyPr/>
          <a:lstStyle/>
          <a:p>
            <a:fld id="{AB00EB5B-1297-47C8-B539-FA2EA49A2656}" type="slidenum">
              <a:rPr lang="en-US" smtClean="0"/>
              <a:t>4</a:t>
            </a:fld>
            <a:endParaRPr lang="en-US"/>
          </a:p>
        </p:txBody>
      </p:sp>
    </p:spTree>
    <p:extLst>
      <p:ext uri="{BB962C8B-B14F-4D97-AF65-F5344CB8AC3E}">
        <p14:creationId xmlns:p14="http://schemas.microsoft.com/office/powerpoint/2010/main" val="89925814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don’t have to use $600 words.</a:t>
            </a:r>
          </a:p>
        </p:txBody>
      </p:sp>
      <p:sp>
        <p:nvSpPr>
          <p:cNvPr id="4" name="Slide Number Placeholder 3"/>
          <p:cNvSpPr>
            <a:spLocks noGrp="1"/>
          </p:cNvSpPr>
          <p:nvPr>
            <p:ph type="sldNum" sz="quarter" idx="5"/>
          </p:nvPr>
        </p:nvSpPr>
        <p:spPr/>
        <p:txBody>
          <a:bodyPr/>
          <a:lstStyle/>
          <a:p>
            <a:fld id="{AB00EB5B-1297-47C8-B539-FA2EA49A2656}" type="slidenum">
              <a:rPr lang="en-US" smtClean="0"/>
              <a:t>131</a:t>
            </a:fld>
            <a:endParaRPr lang="en-US"/>
          </a:p>
        </p:txBody>
      </p:sp>
    </p:spTree>
    <p:extLst>
      <p:ext uri="{BB962C8B-B14F-4D97-AF65-F5344CB8AC3E}">
        <p14:creationId xmlns:p14="http://schemas.microsoft.com/office/powerpoint/2010/main" val="354608995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do we need God-given leadership?</a:t>
            </a:r>
          </a:p>
        </p:txBody>
      </p:sp>
      <p:sp>
        <p:nvSpPr>
          <p:cNvPr id="4" name="Slide Number Placeholder 3"/>
          <p:cNvSpPr>
            <a:spLocks noGrp="1"/>
          </p:cNvSpPr>
          <p:nvPr>
            <p:ph type="sldNum" sz="quarter" idx="5"/>
          </p:nvPr>
        </p:nvSpPr>
        <p:spPr/>
        <p:txBody>
          <a:bodyPr/>
          <a:lstStyle/>
          <a:p>
            <a:fld id="{AB00EB5B-1297-47C8-B539-FA2EA49A2656}" type="slidenum">
              <a:rPr lang="en-US" smtClean="0"/>
              <a:t>133</a:t>
            </a:fld>
            <a:endParaRPr lang="en-US"/>
          </a:p>
        </p:txBody>
      </p:sp>
    </p:spTree>
    <p:extLst>
      <p:ext uri="{BB962C8B-B14F-4D97-AF65-F5344CB8AC3E}">
        <p14:creationId xmlns:p14="http://schemas.microsoft.com/office/powerpoint/2010/main" val="146786909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is it not mentioned a lot?  It is a humble gift.</a:t>
            </a:r>
          </a:p>
        </p:txBody>
      </p:sp>
      <p:sp>
        <p:nvSpPr>
          <p:cNvPr id="4" name="Slide Number Placeholder 3"/>
          <p:cNvSpPr>
            <a:spLocks noGrp="1"/>
          </p:cNvSpPr>
          <p:nvPr>
            <p:ph type="sldNum" sz="quarter" idx="5"/>
          </p:nvPr>
        </p:nvSpPr>
        <p:spPr/>
        <p:txBody>
          <a:bodyPr/>
          <a:lstStyle/>
          <a:p>
            <a:fld id="{AB00EB5B-1297-47C8-B539-FA2EA49A2656}" type="slidenum">
              <a:rPr lang="en-US" smtClean="0"/>
              <a:t>134</a:t>
            </a:fld>
            <a:endParaRPr lang="en-US"/>
          </a:p>
        </p:txBody>
      </p:sp>
    </p:spTree>
    <p:extLst>
      <p:ext uri="{BB962C8B-B14F-4D97-AF65-F5344CB8AC3E}">
        <p14:creationId xmlns:p14="http://schemas.microsoft.com/office/powerpoint/2010/main" val="277850964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 is to guide in our physical and spiritual lives.</a:t>
            </a:r>
          </a:p>
          <a:p>
            <a:r>
              <a:rPr lang="en-US" dirty="0"/>
              <a:t>Dad’s calling</a:t>
            </a:r>
          </a:p>
        </p:txBody>
      </p:sp>
      <p:sp>
        <p:nvSpPr>
          <p:cNvPr id="4" name="Slide Number Placeholder 3"/>
          <p:cNvSpPr>
            <a:spLocks noGrp="1"/>
          </p:cNvSpPr>
          <p:nvPr>
            <p:ph type="sldNum" sz="quarter" idx="5"/>
          </p:nvPr>
        </p:nvSpPr>
        <p:spPr/>
        <p:txBody>
          <a:bodyPr/>
          <a:lstStyle/>
          <a:p>
            <a:fld id="{AB00EB5B-1297-47C8-B539-FA2EA49A2656}" type="slidenum">
              <a:rPr lang="en-US" smtClean="0"/>
              <a:t>135</a:t>
            </a:fld>
            <a:endParaRPr lang="en-US"/>
          </a:p>
        </p:txBody>
      </p:sp>
    </p:spTree>
    <p:extLst>
      <p:ext uri="{BB962C8B-B14F-4D97-AF65-F5344CB8AC3E}">
        <p14:creationId xmlns:p14="http://schemas.microsoft.com/office/powerpoint/2010/main" val="120700873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They take a personal interest in others lives.</a:t>
            </a:r>
          </a:p>
        </p:txBody>
      </p:sp>
      <p:sp>
        <p:nvSpPr>
          <p:cNvPr id="4" name="Slide Number Placeholder 3"/>
          <p:cNvSpPr>
            <a:spLocks noGrp="1"/>
          </p:cNvSpPr>
          <p:nvPr>
            <p:ph type="sldNum" sz="quarter" idx="5"/>
          </p:nvPr>
        </p:nvSpPr>
        <p:spPr/>
        <p:txBody>
          <a:bodyPr/>
          <a:lstStyle/>
          <a:p>
            <a:fld id="{AB00EB5B-1297-47C8-B539-FA2EA49A2656}" type="slidenum">
              <a:rPr lang="en-US" smtClean="0"/>
              <a:t>155</a:t>
            </a:fld>
            <a:endParaRPr lang="en-US"/>
          </a:p>
        </p:txBody>
      </p:sp>
    </p:spTree>
    <p:extLst>
      <p:ext uri="{BB962C8B-B14F-4D97-AF65-F5344CB8AC3E}">
        <p14:creationId xmlns:p14="http://schemas.microsoft.com/office/powerpoint/2010/main" val="214671759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They can see the future for someone.</a:t>
            </a:r>
          </a:p>
        </p:txBody>
      </p:sp>
      <p:sp>
        <p:nvSpPr>
          <p:cNvPr id="4" name="Slide Number Placeholder 3"/>
          <p:cNvSpPr>
            <a:spLocks noGrp="1"/>
          </p:cNvSpPr>
          <p:nvPr>
            <p:ph type="sldNum" sz="quarter" idx="5"/>
          </p:nvPr>
        </p:nvSpPr>
        <p:spPr/>
        <p:txBody>
          <a:bodyPr/>
          <a:lstStyle/>
          <a:p>
            <a:fld id="{AB00EB5B-1297-47C8-B539-FA2EA49A2656}" type="slidenum">
              <a:rPr lang="en-US" smtClean="0"/>
              <a:t>156</a:t>
            </a:fld>
            <a:endParaRPr lang="en-US"/>
          </a:p>
        </p:txBody>
      </p:sp>
    </p:spTree>
    <p:extLst>
      <p:ext uri="{BB962C8B-B14F-4D97-AF65-F5344CB8AC3E}">
        <p14:creationId xmlns:p14="http://schemas.microsoft.com/office/powerpoint/2010/main" val="406049798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 they are not haughty in spirit.</a:t>
            </a:r>
          </a:p>
        </p:txBody>
      </p:sp>
      <p:sp>
        <p:nvSpPr>
          <p:cNvPr id="4" name="Slide Number Placeholder 3"/>
          <p:cNvSpPr>
            <a:spLocks noGrp="1"/>
          </p:cNvSpPr>
          <p:nvPr>
            <p:ph type="sldNum" sz="quarter" idx="5"/>
          </p:nvPr>
        </p:nvSpPr>
        <p:spPr/>
        <p:txBody>
          <a:bodyPr/>
          <a:lstStyle/>
          <a:p>
            <a:fld id="{AB00EB5B-1297-47C8-B539-FA2EA49A2656}" type="slidenum">
              <a:rPr lang="en-US" smtClean="0"/>
              <a:t>157</a:t>
            </a:fld>
            <a:endParaRPr lang="en-US"/>
          </a:p>
        </p:txBody>
      </p:sp>
    </p:spTree>
    <p:extLst>
      <p:ext uri="{BB962C8B-B14F-4D97-AF65-F5344CB8AC3E}">
        <p14:creationId xmlns:p14="http://schemas.microsoft.com/office/powerpoint/2010/main" val="393277033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would he say this?</a:t>
            </a:r>
          </a:p>
          <a:p>
            <a:r>
              <a:rPr lang="en-US" dirty="0"/>
              <a:t>The attitude should be cheerful.</a:t>
            </a:r>
          </a:p>
        </p:txBody>
      </p:sp>
      <p:sp>
        <p:nvSpPr>
          <p:cNvPr id="4" name="Slide Number Placeholder 3"/>
          <p:cNvSpPr>
            <a:spLocks noGrp="1"/>
          </p:cNvSpPr>
          <p:nvPr>
            <p:ph type="sldNum" sz="quarter" idx="5"/>
          </p:nvPr>
        </p:nvSpPr>
        <p:spPr/>
        <p:txBody>
          <a:bodyPr/>
          <a:lstStyle/>
          <a:p>
            <a:fld id="{AB00EB5B-1297-47C8-B539-FA2EA49A2656}" type="slidenum">
              <a:rPr lang="en-US" smtClean="0"/>
              <a:t>166</a:t>
            </a:fld>
            <a:endParaRPr lang="en-US"/>
          </a:p>
        </p:txBody>
      </p:sp>
    </p:spTree>
    <p:extLst>
      <p:ext uri="{BB962C8B-B14F-4D97-AF65-F5344CB8AC3E}">
        <p14:creationId xmlns:p14="http://schemas.microsoft.com/office/powerpoint/2010/main" val="318620941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at the list that we have gone over these past few weeks.</a:t>
            </a:r>
          </a:p>
        </p:txBody>
      </p:sp>
      <p:sp>
        <p:nvSpPr>
          <p:cNvPr id="4" name="Slide Number Placeholder 3"/>
          <p:cNvSpPr>
            <a:spLocks noGrp="1"/>
          </p:cNvSpPr>
          <p:nvPr>
            <p:ph type="sldNum" sz="quarter" idx="5"/>
          </p:nvPr>
        </p:nvSpPr>
        <p:spPr/>
        <p:txBody>
          <a:bodyPr/>
          <a:lstStyle/>
          <a:p>
            <a:fld id="{AB00EB5B-1297-47C8-B539-FA2EA49A2656}" type="slidenum">
              <a:rPr lang="en-US" smtClean="0"/>
              <a:t>174</a:t>
            </a:fld>
            <a:endParaRPr lang="en-US"/>
          </a:p>
        </p:txBody>
      </p:sp>
    </p:spTree>
    <p:extLst>
      <p:ext uri="{BB962C8B-B14F-4D97-AF65-F5344CB8AC3E}">
        <p14:creationId xmlns:p14="http://schemas.microsoft.com/office/powerpoint/2010/main" val="29049433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00EB5B-1297-47C8-B539-FA2EA49A2656}" type="slidenum">
              <a:rPr lang="en-US" smtClean="0"/>
              <a:t>175</a:t>
            </a:fld>
            <a:endParaRPr lang="en-US"/>
          </a:p>
        </p:txBody>
      </p:sp>
    </p:spTree>
    <p:extLst>
      <p:ext uri="{BB962C8B-B14F-4D97-AF65-F5344CB8AC3E}">
        <p14:creationId xmlns:p14="http://schemas.microsoft.com/office/powerpoint/2010/main" val="2433252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tend to use the term Holy Spirit loosely.</a:t>
            </a:r>
          </a:p>
          <a:p>
            <a:endParaRPr lang="en-US" dirty="0"/>
          </a:p>
          <a:p>
            <a:r>
              <a:rPr lang="en-US" dirty="0"/>
              <a:t>He is one of the three members of the Godhead.</a:t>
            </a:r>
          </a:p>
        </p:txBody>
      </p:sp>
      <p:sp>
        <p:nvSpPr>
          <p:cNvPr id="4" name="Slide Number Placeholder 3"/>
          <p:cNvSpPr>
            <a:spLocks noGrp="1"/>
          </p:cNvSpPr>
          <p:nvPr>
            <p:ph type="sldNum" sz="quarter" idx="5"/>
          </p:nvPr>
        </p:nvSpPr>
        <p:spPr/>
        <p:txBody>
          <a:bodyPr/>
          <a:lstStyle/>
          <a:p>
            <a:fld id="{AB00EB5B-1297-47C8-B539-FA2EA49A2656}" type="slidenum">
              <a:rPr lang="en-US" smtClean="0"/>
              <a:t>5</a:t>
            </a:fld>
            <a:endParaRPr lang="en-US"/>
          </a:p>
        </p:txBody>
      </p:sp>
    </p:spTree>
    <p:extLst>
      <p:ext uri="{BB962C8B-B14F-4D97-AF65-F5344CB8AC3E}">
        <p14:creationId xmlns:p14="http://schemas.microsoft.com/office/powerpoint/2010/main" val="286672184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00EB5B-1297-47C8-B539-FA2EA49A2656}" type="slidenum">
              <a:rPr lang="en-US" smtClean="0"/>
              <a:t>176</a:t>
            </a:fld>
            <a:endParaRPr lang="en-US"/>
          </a:p>
        </p:txBody>
      </p:sp>
    </p:spTree>
    <p:extLst>
      <p:ext uri="{BB962C8B-B14F-4D97-AF65-F5344CB8AC3E}">
        <p14:creationId xmlns:p14="http://schemas.microsoft.com/office/powerpoint/2010/main" val="25732960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00EB5B-1297-47C8-B539-FA2EA49A2656}" type="slidenum">
              <a:rPr lang="en-US" smtClean="0"/>
              <a:t>177</a:t>
            </a:fld>
            <a:endParaRPr lang="en-US"/>
          </a:p>
        </p:txBody>
      </p:sp>
    </p:spTree>
    <p:extLst>
      <p:ext uri="{BB962C8B-B14F-4D97-AF65-F5344CB8AC3E}">
        <p14:creationId xmlns:p14="http://schemas.microsoft.com/office/powerpoint/2010/main" val="25750640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00EB5B-1297-47C8-B539-FA2EA49A2656}" type="slidenum">
              <a:rPr lang="en-US" smtClean="0"/>
              <a:t>178</a:t>
            </a:fld>
            <a:endParaRPr lang="en-US"/>
          </a:p>
        </p:txBody>
      </p:sp>
    </p:spTree>
    <p:extLst>
      <p:ext uri="{BB962C8B-B14F-4D97-AF65-F5344CB8AC3E}">
        <p14:creationId xmlns:p14="http://schemas.microsoft.com/office/powerpoint/2010/main" val="219575810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00EB5B-1297-47C8-B539-FA2EA49A2656}" type="slidenum">
              <a:rPr lang="en-US" smtClean="0"/>
              <a:t>179</a:t>
            </a:fld>
            <a:endParaRPr lang="en-US"/>
          </a:p>
        </p:txBody>
      </p:sp>
    </p:spTree>
    <p:extLst>
      <p:ext uri="{BB962C8B-B14F-4D97-AF65-F5344CB8AC3E}">
        <p14:creationId xmlns:p14="http://schemas.microsoft.com/office/powerpoint/2010/main" val="399088092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00EB5B-1297-47C8-B539-FA2EA49A2656}" type="slidenum">
              <a:rPr lang="en-US" smtClean="0"/>
              <a:t>180</a:t>
            </a:fld>
            <a:endParaRPr lang="en-US"/>
          </a:p>
        </p:txBody>
      </p:sp>
    </p:spTree>
    <p:extLst>
      <p:ext uri="{BB962C8B-B14F-4D97-AF65-F5344CB8AC3E}">
        <p14:creationId xmlns:p14="http://schemas.microsoft.com/office/powerpoint/2010/main" val="423632595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00EB5B-1297-47C8-B539-FA2EA49A2656}" type="slidenum">
              <a:rPr lang="en-US" smtClean="0"/>
              <a:t>181</a:t>
            </a:fld>
            <a:endParaRPr lang="en-US"/>
          </a:p>
        </p:txBody>
      </p:sp>
    </p:spTree>
    <p:extLst>
      <p:ext uri="{BB962C8B-B14F-4D97-AF65-F5344CB8AC3E}">
        <p14:creationId xmlns:p14="http://schemas.microsoft.com/office/powerpoint/2010/main" val="100005303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00EB5B-1297-47C8-B539-FA2EA49A2656}" type="slidenum">
              <a:rPr lang="en-US" smtClean="0"/>
              <a:t>182</a:t>
            </a:fld>
            <a:endParaRPr lang="en-US"/>
          </a:p>
        </p:txBody>
      </p:sp>
    </p:spTree>
    <p:extLst>
      <p:ext uri="{BB962C8B-B14F-4D97-AF65-F5344CB8AC3E}">
        <p14:creationId xmlns:p14="http://schemas.microsoft.com/office/powerpoint/2010/main" val="47255318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00EB5B-1297-47C8-B539-FA2EA49A2656}" type="slidenum">
              <a:rPr lang="en-US" smtClean="0"/>
              <a:t>183</a:t>
            </a:fld>
            <a:endParaRPr lang="en-US"/>
          </a:p>
        </p:txBody>
      </p:sp>
    </p:spTree>
    <p:extLst>
      <p:ext uri="{BB962C8B-B14F-4D97-AF65-F5344CB8AC3E}">
        <p14:creationId xmlns:p14="http://schemas.microsoft.com/office/powerpoint/2010/main" val="282451306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00EB5B-1297-47C8-B539-FA2EA49A2656}" type="slidenum">
              <a:rPr lang="en-US" smtClean="0"/>
              <a:t>184</a:t>
            </a:fld>
            <a:endParaRPr lang="en-US"/>
          </a:p>
        </p:txBody>
      </p:sp>
    </p:spTree>
    <p:extLst>
      <p:ext uri="{BB962C8B-B14F-4D97-AF65-F5344CB8AC3E}">
        <p14:creationId xmlns:p14="http://schemas.microsoft.com/office/powerpoint/2010/main" val="192697756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as it was happening back in Paul’s day, it is happening today.</a:t>
            </a:r>
          </a:p>
        </p:txBody>
      </p:sp>
      <p:sp>
        <p:nvSpPr>
          <p:cNvPr id="4" name="Slide Number Placeholder 3"/>
          <p:cNvSpPr>
            <a:spLocks noGrp="1"/>
          </p:cNvSpPr>
          <p:nvPr>
            <p:ph type="sldNum" sz="quarter" idx="5"/>
          </p:nvPr>
        </p:nvSpPr>
        <p:spPr/>
        <p:txBody>
          <a:bodyPr/>
          <a:lstStyle/>
          <a:p>
            <a:fld id="{AB00EB5B-1297-47C8-B539-FA2EA49A2656}" type="slidenum">
              <a:rPr lang="en-US" smtClean="0"/>
              <a:t>187</a:t>
            </a:fld>
            <a:endParaRPr lang="en-US"/>
          </a:p>
        </p:txBody>
      </p:sp>
    </p:spTree>
    <p:extLst>
      <p:ext uri="{BB962C8B-B14F-4D97-AF65-F5344CB8AC3E}">
        <p14:creationId xmlns:p14="http://schemas.microsoft.com/office/powerpoint/2010/main" val="2562211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Trinity is found throughout the Old Testament in subtle ways.</a:t>
            </a:r>
          </a:p>
          <a:p>
            <a:endParaRPr lang="en-US" dirty="0"/>
          </a:p>
          <a:p>
            <a:endParaRPr lang="en-US" dirty="0"/>
          </a:p>
        </p:txBody>
      </p:sp>
      <p:sp>
        <p:nvSpPr>
          <p:cNvPr id="4" name="Slide Number Placeholder 3"/>
          <p:cNvSpPr>
            <a:spLocks noGrp="1"/>
          </p:cNvSpPr>
          <p:nvPr>
            <p:ph type="sldNum" sz="quarter" idx="5"/>
          </p:nvPr>
        </p:nvSpPr>
        <p:spPr/>
        <p:txBody>
          <a:bodyPr/>
          <a:lstStyle/>
          <a:p>
            <a:fld id="{AB00EB5B-1297-47C8-B539-FA2EA49A2656}" type="slidenum">
              <a:rPr lang="en-US" smtClean="0"/>
              <a:t>6</a:t>
            </a:fld>
            <a:endParaRPr lang="en-US"/>
          </a:p>
        </p:txBody>
      </p:sp>
    </p:spTree>
    <p:extLst>
      <p:ext uri="{BB962C8B-B14F-4D97-AF65-F5344CB8AC3E}">
        <p14:creationId xmlns:p14="http://schemas.microsoft.com/office/powerpoint/2010/main" val="345339277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00EB5B-1297-47C8-B539-FA2EA49A2656}" type="slidenum">
              <a:rPr lang="en-US" smtClean="0"/>
              <a:t>190</a:t>
            </a:fld>
            <a:endParaRPr lang="en-US"/>
          </a:p>
        </p:txBody>
      </p:sp>
    </p:spTree>
    <p:extLst>
      <p:ext uri="{BB962C8B-B14F-4D97-AF65-F5344CB8AC3E}">
        <p14:creationId xmlns:p14="http://schemas.microsoft.com/office/powerpoint/2010/main" val="279981077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dependent upon each other.</a:t>
            </a:r>
          </a:p>
        </p:txBody>
      </p:sp>
      <p:sp>
        <p:nvSpPr>
          <p:cNvPr id="4" name="Slide Number Placeholder 3"/>
          <p:cNvSpPr>
            <a:spLocks noGrp="1"/>
          </p:cNvSpPr>
          <p:nvPr>
            <p:ph type="sldNum" sz="quarter" idx="5"/>
          </p:nvPr>
        </p:nvSpPr>
        <p:spPr/>
        <p:txBody>
          <a:bodyPr/>
          <a:lstStyle/>
          <a:p>
            <a:fld id="{AB00EB5B-1297-47C8-B539-FA2EA49A2656}" type="slidenum">
              <a:rPr lang="en-US" smtClean="0"/>
              <a:t>193</a:t>
            </a:fld>
            <a:endParaRPr lang="en-US"/>
          </a:p>
        </p:txBody>
      </p:sp>
    </p:spTree>
    <p:extLst>
      <p:ext uri="{BB962C8B-B14F-4D97-AF65-F5344CB8AC3E}">
        <p14:creationId xmlns:p14="http://schemas.microsoft.com/office/powerpoint/2010/main" val="216514219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00EB5B-1297-47C8-B539-FA2EA49A2656}" type="slidenum">
              <a:rPr lang="en-US" smtClean="0"/>
              <a:t>226</a:t>
            </a:fld>
            <a:endParaRPr lang="en-US"/>
          </a:p>
        </p:txBody>
      </p:sp>
    </p:spTree>
    <p:extLst>
      <p:ext uri="{BB962C8B-B14F-4D97-AF65-F5344CB8AC3E}">
        <p14:creationId xmlns:p14="http://schemas.microsoft.com/office/powerpoint/2010/main" val="81067352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boxer turned preacher</a:t>
            </a:r>
          </a:p>
        </p:txBody>
      </p:sp>
      <p:sp>
        <p:nvSpPr>
          <p:cNvPr id="4" name="Slide Number Placeholder 3"/>
          <p:cNvSpPr>
            <a:spLocks noGrp="1"/>
          </p:cNvSpPr>
          <p:nvPr>
            <p:ph type="sldNum" sz="quarter" idx="5"/>
          </p:nvPr>
        </p:nvSpPr>
        <p:spPr/>
        <p:txBody>
          <a:bodyPr/>
          <a:lstStyle/>
          <a:p>
            <a:fld id="{AB00EB5B-1297-47C8-B539-FA2EA49A2656}" type="slidenum">
              <a:rPr lang="en-US" smtClean="0"/>
              <a:t>251</a:t>
            </a:fld>
            <a:endParaRPr lang="en-US"/>
          </a:p>
        </p:txBody>
      </p:sp>
    </p:spTree>
    <p:extLst>
      <p:ext uri="{BB962C8B-B14F-4D97-AF65-F5344CB8AC3E}">
        <p14:creationId xmlns:p14="http://schemas.microsoft.com/office/powerpoint/2010/main" val="1877562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Holy Spirit is in the creation, we know the Father was involved, and we know that the Bible says Jesus created the world and nothing was created without Him.</a:t>
            </a:r>
          </a:p>
        </p:txBody>
      </p:sp>
      <p:sp>
        <p:nvSpPr>
          <p:cNvPr id="4" name="Slide Number Placeholder 3"/>
          <p:cNvSpPr>
            <a:spLocks noGrp="1"/>
          </p:cNvSpPr>
          <p:nvPr>
            <p:ph type="sldNum" sz="quarter" idx="5"/>
          </p:nvPr>
        </p:nvSpPr>
        <p:spPr/>
        <p:txBody>
          <a:bodyPr/>
          <a:lstStyle/>
          <a:p>
            <a:fld id="{AB00EB5B-1297-47C8-B539-FA2EA49A2656}" type="slidenum">
              <a:rPr lang="en-US" smtClean="0"/>
              <a:t>7</a:t>
            </a:fld>
            <a:endParaRPr lang="en-US"/>
          </a:p>
        </p:txBody>
      </p:sp>
    </p:spTree>
    <p:extLst>
      <p:ext uri="{BB962C8B-B14F-4D97-AF65-F5344CB8AC3E}">
        <p14:creationId xmlns:p14="http://schemas.microsoft.com/office/powerpoint/2010/main" val="886553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B00EB5B-1297-47C8-B539-FA2EA49A2656}" type="slidenum">
              <a:rPr lang="en-US" smtClean="0"/>
              <a:t>8</a:t>
            </a:fld>
            <a:endParaRPr lang="en-US"/>
          </a:p>
        </p:txBody>
      </p:sp>
    </p:spTree>
    <p:extLst>
      <p:ext uri="{BB962C8B-B14F-4D97-AF65-F5344CB8AC3E}">
        <p14:creationId xmlns:p14="http://schemas.microsoft.com/office/powerpoint/2010/main" val="1935933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B00EB5B-1297-47C8-B539-FA2EA49A2656}" type="slidenum">
              <a:rPr lang="en-US" smtClean="0"/>
              <a:t>9</a:t>
            </a:fld>
            <a:endParaRPr lang="en-US"/>
          </a:p>
        </p:txBody>
      </p:sp>
    </p:spTree>
    <p:extLst>
      <p:ext uri="{BB962C8B-B14F-4D97-AF65-F5344CB8AC3E}">
        <p14:creationId xmlns:p14="http://schemas.microsoft.com/office/powerpoint/2010/main" val="900022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603510-63CA-4EE9-B1AC-475AFC7B093D}" type="datetimeFigureOut">
              <a:rPr lang="en-US" smtClean="0"/>
              <a:t>6/21/2024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C28EF-FB1D-4420-B41B-76C1A822C45F}" type="slidenum">
              <a:rPr lang="en-US" smtClean="0"/>
              <a:t>‹#›</a:t>
            </a:fld>
            <a:endParaRPr lang="en-US"/>
          </a:p>
        </p:txBody>
      </p:sp>
    </p:spTree>
    <p:extLst>
      <p:ext uri="{BB962C8B-B14F-4D97-AF65-F5344CB8AC3E}">
        <p14:creationId xmlns:p14="http://schemas.microsoft.com/office/powerpoint/2010/main" val="3296908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03510-63CA-4EE9-B1AC-475AFC7B093D}" type="datetimeFigureOut">
              <a:rPr lang="en-US" smtClean="0"/>
              <a:t>6/21/2024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C28EF-FB1D-4420-B41B-76C1A822C45F}" type="slidenum">
              <a:rPr lang="en-US" smtClean="0"/>
              <a:t>‹#›</a:t>
            </a:fld>
            <a:endParaRPr lang="en-US"/>
          </a:p>
        </p:txBody>
      </p:sp>
    </p:spTree>
    <p:extLst>
      <p:ext uri="{BB962C8B-B14F-4D97-AF65-F5344CB8AC3E}">
        <p14:creationId xmlns:p14="http://schemas.microsoft.com/office/powerpoint/2010/main" val="3795645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03510-63CA-4EE9-B1AC-475AFC7B093D}" type="datetimeFigureOut">
              <a:rPr lang="en-US" smtClean="0"/>
              <a:t>6/21/2024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C28EF-FB1D-4420-B41B-76C1A822C45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26308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03510-63CA-4EE9-B1AC-475AFC7B093D}" type="datetimeFigureOut">
              <a:rPr lang="en-US" smtClean="0"/>
              <a:t>6/21/2024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C28EF-FB1D-4420-B41B-76C1A822C45F}" type="slidenum">
              <a:rPr lang="en-US" smtClean="0"/>
              <a:t>‹#›</a:t>
            </a:fld>
            <a:endParaRPr lang="en-US"/>
          </a:p>
        </p:txBody>
      </p:sp>
    </p:spTree>
    <p:extLst>
      <p:ext uri="{BB962C8B-B14F-4D97-AF65-F5344CB8AC3E}">
        <p14:creationId xmlns:p14="http://schemas.microsoft.com/office/powerpoint/2010/main" val="15398150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03510-63CA-4EE9-B1AC-475AFC7B093D}" type="datetimeFigureOut">
              <a:rPr lang="en-US" smtClean="0"/>
              <a:t>6/21/2024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C28EF-FB1D-4420-B41B-76C1A822C45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14892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03510-63CA-4EE9-B1AC-475AFC7B093D}" type="datetimeFigureOut">
              <a:rPr lang="en-US" smtClean="0"/>
              <a:t>6/21/2024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C28EF-FB1D-4420-B41B-76C1A822C45F}" type="slidenum">
              <a:rPr lang="en-US" smtClean="0"/>
              <a:t>‹#›</a:t>
            </a:fld>
            <a:endParaRPr lang="en-US"/>
          </a:p>
        </p:txBody>
      </p:sp>
    </p:spTree>
    <p:extLst>
      <p:ext uri="{BB962C8B-B14F-4D97-AF65-F5344CB8AC3E}">
        <p14:creationId xmlns:p14="http://schemas.microsoft.com/office/powerpoint/2010/main" val="2490441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603510-63CA-4EE9-B1AC-475AFC7B093D}" type="datetimeFigureOut">
              <a:rPr lang="en-US" smtClean="0"/>
              <a:t>6/21/2024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C28EF-FB1D-4420-B41B-76C1A822C45F}" type="slidenum">
              <a:rPr lang="en-US" smtClean="0"/>
              <a:t>‹#›</a:t>
            </a:fld>
            <a:endParaRPr lang="en-US"/>
          </a:p>
        </p:txBody>
      </p:sp>
    </p:spTree>
    <p:extLst>
      <p:ext uri="{BB962C8B-B14F-4D97-AF65-F5344CB8AC3E}">
        <p14:creationId xmlns:p14="http://schemas.microsoft.com/office/powerpoint/2010/main" val="1514082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603510-63CA-4EE9-B1AC-475AFC7B093D}" type="datetimeFigureOut">
              <a:rPr lang="en-US" smtClean="0"/>
              <a:t>6/21/2024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C28EF-FB1D-4420-B41B-76C1A822C45F}" type="slidenum">
              <a:rPr lang="en-US" smtClean="0"/>
              <a:t>‹#›</a:t>
            </a:fld>
            <a:endParaRPr lang="en-US"/>
          </a:p>
        </p:txBody>
      </p:sp>
    </p:spTree>
    <p:extLst>
      <p:ext uri="{BB962C8B-B14F-4D97-AF65-F5344CB8AC3E}">
        <p14:creationId xmlns:p14="http://schemas.microsoft.com/office/powerpoint/2010/main" val="1577034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603510-63CA-4EE9-B1AC-475AFC7B093D}" type="datetimeFigureOut">
              <a:rPr lang="en-US" smtClean="0"/>
              <a:t>6/21/2024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C28EF-FB1D-4420-B41B-76C1A822C45F}" type="slidenum">
              <a:rPr lang="en-US" smtClean="0"/>
              <a:t>‹#›</a:t>
            </a:fld>
            <a:endParaRPr lang="en-US"/>
          </a:p>
        </p:txBody>
      </p:sp>
    </p:spTree>
    <p:extLst>
      <p:ext uri="{BB962C8B-B14F-4D97-AF65-F5344CB8AC3E}">
        <p14:creationId xmlns:p14="http://schemas.microsoft.com/office/powerpoint/2010/main" val="1105336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03510-63CA-4EE9-B1AC-475AFC7B093D}" type="datetimeFigureOut">
              <a:rPr lang="en-US" smtClean="0"/>
              <a:t>6/21/2024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C28EF-FB1D-4420-B41B-76C1A822C45F}" type="slidenum">
              <a:rPr lang="en-US" smtClean="0"/>
              <a:t>‹#›</a:t>
            </a:fld>
            <a:endParaRPr lang="en-US"/>
          </a:p>
        </p:txBody>
      </p:sp>
    </p:spTree>
    <p:extLst>
      <p:ext uri="{BB962C8B-B14F-4D97-AF65-F5344CB8AC3E}">
        <p14:creationId xmlns:p14="http://schemas.microsoft.com/office/powerpoint/2010/main" val="3863854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603510-63CA-4EE9-B1AC-475AFC7B093D}" type="datetimeFigureOut">
              <a:rPr lang="en-US" smtClean="0"/>
              <a:t>6/21/2024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6C28EF-FB1D-4420-B41B-76C1A822C45F}" type="slidenum">
              <a:rPr lang="en-US" smtClean="0"/>
              <a:t>‹#›</a:t>
            </a:fld>
            <a:endParaRPr lang="en-US"/>
          </a:p>
        </p:txBody>
      </p:sp>
    </p:spTree>
    <p:extLst>
      <p:ext uri="{BB962C8B-B14F-4D97-AF65-F5344CB8AC3E}">
        <p14:creationId xmlns:p14="http://schemas.microsoft.com/office/powerpoint/2010/main" val="1259953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603510-63CA-4EE9-B1AC-475AFC7B093D}" type="datetimeFigureOut">
              <a:rPr lang="en-US" smtClean="0"/>
              <a:t>6/21/2024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6C28EF-FB1D-4420-B41B-76C1A822C45F}" type="slidenum">
              <a:rPr lang="en-US" smtClean="0"/>
              <a:t>‹#›</a:t>
            </a:fld>
            <a:endParaRPr lang="en-US"/>
          </a:p>
        </p:txBody>
      </p:sp>
    </p:spTree>
    <p:extLst>
      <p:ext uri="{BB962C8B-B14F-4D97-AF65-F5344CB8AC3E}">
        <p14:creationId xmlns:p14="http://schemas.microsoft.com/office/powerpoint/2010/main" val="1504499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603510-63CA-4EE9-B1AC-475AFC7B093D}" type="datetimeFigureOut">
              <a:rPr lang="en-US" smtClean="0"/>
              <a:t>6/21/2024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6C28EF-FB1D-4420-B41B-76C1A822C45F}" type="slidenum">
              <a:rPr lang="en-US" smtClean="0"/>
              <a:t>‹#›</a:t>
            </a:fld>
            <a:endParaRPr lang="en-US"/>
          </a:p>
        </p:txBody>
      </p:sp>
    </p:spTree>
    <p:extLst>
      <p:ext uri="{BB962C8B-B14F-4D97-AF65-F5344CB8AC3E}">
        <p14:creationId xmlns:p14="http://schemas.microsoft.com/office/powerpoint/2010/main" val="308552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03510-63CA-4EE9-B1AC-475AFC7B093D}" type="datetimeFigureOut">
              <a:rPr lang="en-US" smtClean="0"/>
              <a:t>6/21/2024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6C28EF-FB1D-4420-B41B-76C1A822C45F}" type="slidenum">
              <a:rPr lang="en-US" smtClean="0"/>
              <a:t>‹#›</a:t>
            </a:fld>
            <a:endParaRPr lang="en-US"/>
          </a:p>
        </p:txBody>
      </p:sp>
    </p:spTree>
    <p:extLst>
      <p:ext uri="{BB962C8B-B14F-4D97-AF65-F5344CB8AC3E}">
        <p14:creationId xmlns:p14="http://schemas.microsoft.com/office/powerpoint/2010/main" val="1555812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603510-63CA-4EE9-B1AC-475AFC7B093D}" type="datetimeFigureOut">
              <a:rPr lang="en-US" smtClean="0"/>
              <a:t>6/21/2024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6C28EF-FB1D-4420-B41B-76C1A822C45F}" type="slidenum">
              <a:rPr lang="en-US" smtClean="0"/>
              <a:t>‹#›</a:t>
            </a:fld>
            <a:endParaRPr lang="en-US"/>
          </a:p>
        </p:txBody>
      </p:sp>
    </p:spTree>
    <p:extLst>
      <p:ext uri="{BB962C8B-B14F-4D97-AF65-F5344CB8AC3E}">
        <p14:creationId xmlns:p14="http://schemas.microsoft.com/office/powerpoint/2010/main" val="3855329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603510-63CA-4EE9-B1AC-475AFC7B093D}" type="datetimeFigureOut">
              <a:rPr lang="en-US" smtClean="0"/>
              <a:t>6/21/2024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6C28EF-FB1D-4420-B41B-76C1A822C45F}" type="slidenum">
              <a:rPr lang="en-US" smtClean="0"/>
              <a:t>‹#›</a:t>
            </a:fld>
            <a:endParaRPr lang="en-US"/>
          </a:p>
        </p:txBody>
      </p:sp>
    </p:spTree>
    <p:extLst>
      <p:ext uri="{BB962C8B-B14F-4D97-AF65-F5344CB8AC3E}">
        <p14:creationId xmlns:p14="http://schemas.microsoft.com/office/powerpoint/2010/main" val="2362629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1603510-63CA-4EE9-B1AC-475AFC7B093D}" type="datetimeFigureOut">
              <a:rPr lang="en-US" smtClean="0"/>
              <a:t>6/21/2024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46C28EF-FB1D-4420-B41B-76C1A822C45F}" type="slidenum">
              <a:rPr lang="en-US" smtClean="0"/>
              <a:t>‹#›</a:t>
            </a:fld>
            <a:endParaRPr lang="en-US"/>
          </a:p>
        </p:txBody>
      </p:sp>
    </p:spTree>
    <p:extLst>
      <p:ext uri="{BB962C8B-B14F-4D97-AF65-F5344CB8AC3E}">
        <p14:creationId xmlns:p14="http://schemas.microsoft.com/office/powerpoint/2010/main" val="27768984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3A9EB1A-7102-C2F5-E9E9-1AB2E40B7441}"/>
              </a:ext>
            </a:extLst>
          </p:cNvPr>
          <p:cNvSpPr>
            <a:spLocks noGrp="1"/>
          </p:cNvSpPr>
          <p:nvPr>
            <p:ph type="title"/>
          </p:nvPr>
        </p:nvSpPr>
        <p:spPr>
          <a:xfrm>
            <a:off x="838200" y="365126"/>
            <a:ext cx="10515600" cy="872832"/>
          </a:xfrm>
        </p:spPr>
        <p:txBody>
          <a:bodyPr>
            <a:noAutofit/>
          </a:bodyPr>
          <a:lstStyle/>
          <a:p>
            <a:pPr algn="ctr"/>
            <a:r>
              <a:rPr lang="en-US" sz="6000" dirty="0"/>
              <a:t>Good Gifts</a:t>
            </a:r>
          </a:p>
        </p:txBody>
      </p:sp>
      <p:sp>
        <p:nvSpPr>
          <p:cNvPr id="8" name="Content Placeholder 7">
            <a:extLst>
              <a:ext uri="{FF2B5EF4-FFF2-40B4-BE49-F238E27FC236}">
                <a16:creationId xmlns:a16="http://schemas.microsoft.com/office/drawing/2014/main" id="{83B39A51-A31C-10D8-888C-51D8073AB09D}"/>
              </a:ext>
            </a:extLst>
          </p:cNvPr>
          <p:cNvSpPr>
            <a:spLocks noGrp="1"/>
          </p:cNvSpPr>
          <p:nvPr>
            <p:ph idx="1"/>
          </p:nvPr>
        </p:nvSpPr>
        <p:spPr>
          <a:xfrm>
            <a:off x="838200" y="1336431"/>
            <a:ext cx="10515600" cy="4840532"/>
          </a:xfrm>
        </p:spPr>
        <p:txBody>
          <a:bodyPr>
            <a:normAutofit/>
          </a:bodyPr>
          <a:lstStyle/>
          <a:p>
            <a:r>
              <a:rPr lang="en-US" sz="3600" dirty="0"/>
              <a:t>Luke 11:11-13</a:t>
            </a:r>
          </a:p>
          <a:p>
            <a:pPr lvl="1"/>
            <a:r>
              <a:rPr lang="en-US" sz="3200" dirty="0"/>
              <a:t>If a son shall ask bread of any of you that is a father, will he give him a stone? Or if he ask a fish, will he for a fish give him a serpent?  Or, if he shall ask an egg, will he offer him a scorpion?  If you then, being evil, know how to give good gifts unto your children: how much more shall your heavenly Father give the Holy Spirit to them that ask Him?</a:t>
            </a:r>
          </a:p>
          <a:p>
            <a:pPr lvl="1"/>
            <a:endParaRPr lang="en-US" sz="3200" dirty="0"/>
          </a:p>
        </p:txBody>
      </p:sp>
    </p:spTree>
    <p:extLst>
      <p:ext uri="{BB962C8B-B14F-4D97-AF65-F5344CB8AC3E}">
        <p14:creationId xmlns:p14="http://schemas.microsoft.com/office/powerpoint/2010/main" val="307474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3425A9-4801-4745-858B-944091B055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788227-9087-4468-B5FF-D431A429A6D2}"/>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1FA923CA-66A7-C59F-C13D-F5D9F17884E9}"/>
              </a:ext>
            </a:extLst>
          </p:cNvPr>
          <p:cNvSpPr>
            <a:spLocks noGrp="1"/>
          </p:cNvSpPr>
          <p:nvPr>
            <p:ph idx="1"/>
          </p:nvPr>
        </p:nvSpPr>
        <p:spPr>
          <a:xfrm>
            <a:off x="838200" y="1477108"/>
            <a:ext cx="10515600" cy="4699855"/>
          </a:xfrm>
        </p:spPr>
        <p:txBody>
          <a:bodyPr>
            <a:normAutofit/>
          </a:bodyPr>
          <a:lstStyle/>
          <a:p>
            <a:r>
              <a:rPr lang="en-US" sz="3600" dirty="0"/>
              <a:t>Jesus tells the disciples in John 16:13-14 that when the Spirit of Truth comes, </a:t>
            </a:r>
            <a:r>
              <a:rPr lang="en-US" sz="3600"/>
              <a:t>He will </a:t>
            </a:r>
            <a:r>
              <a:rPr lang="en-US" sz="3600" dirty="0"/>
              <a:t>not speak of Himself.</a:t>
            </a:r>
          </a:p>
          <a:p>
            <a:pPr lvl="1"/>
            <a:r>
              <a:rPr lang="en-US" sz="3400" dirty="0"/>
              <a:t>He would lead them into all truth.</a:t>
            </a:r>
          </a:p>
          <a:p>
            <a:pPr lvl="1"/>
            <a:r>
              <a:rPr lang="en-US" sz="3400" dirty="0"/>
              <a:t>He would tell them of things to come.</a:t>
            </a:r>
          </a:p>
          <a:p>
            <a:pPr lvl="1"/>
            <a:r>
              <a:rPr lang="en-US" sz="3400" dirty="0"/>
              <a:t>He would glorify the Son.</a:t>
            </a:r>
          </a:p>
        </p:txBody>
      </p:sp>
    </p:spTree>
    <p:extLst>
      <p:ext uri="{BB962C8B-B14F-4D97-AF65-F5344CB8AC3E}">
        <p14:creationId xmlns:p14="http://schemas.microsoft.com/office/powerpoint/2010/main" val="84752319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9C460-2D63-1A68-A037-8B32CC683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C7DA92-5B50-8151-C526-7EC880DB1310}"/>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21CBFDF2-431E-547C-4E56-24F60ABFCDD0}"/>
              </a:ext>
            </a:extLst>
          </p:cNvPr>
          <p:cNvSpPr>
            <a:spLocks noGrp="1"/>
          </p:cNvSpPr>
          <p:nvPr>
            <p:ph idx="1"/>
          </p:nvPr>
        </p:nvSpPr>
        <p:spPr>
          <a:xfrm>
            <a:off x="838200" y="1477108"/>
            <a:ext cx="10515600" cy="4699855"/>
          </a:xfrm>
        </p:spPr>
        <p:txBody>
          <a:bodyPr>
            <a:normAutofit fontScale="92500" lnSpcReduction="10000"/>
          </a:bodyPr>
          <a:lstStyle/>
          <a:p>
            <a:pPr lvl="2"/>
            <a:r>
              <a:rPr lang="en-US" sz="3200" dirty="0"/>
              <a:t>The more general meaning for prophecy in the Bible is “forth-telling.”</a:t>
            </a:r>
          </a:p>
          <a:p>
            <a:pPr lvl="2"/>
            <a:r>
              <a:rPr lang="en-US" sz="3200" dirty="0"/>
              <a:t>This  means to proclaim the principles of God that are true now and forever.</a:t>
            </a:r>
          </a:p>
          <a:p>
            <a:pPr lvl="3"/>
            <a:r>
              <a:rPr lang="en-US" sz="3000" dirty="0"/>
              <a:t>Who does this today in the church?</a:t>
            </a:r>
          </a:p>
          <a:p>
            <a:pPr lvl="3"/>
            <a:r>
              <a:rPr lang="en-US" sz="3000" dirty="0"/>
              <a:t>Who was considered a prophet in Jesus’ time but did not predict future events?</a:t>
            </a:r>
          </a:p>
          <a:p>
            <a:pPr lvl="4"/>
            <a:r>
              <a:rPr lang="en-US" sz="3000" dirty="0"/>
              <a:t>Luke 7:28: For I say unto you, Among those that are born of women there is not a greater prophet than John the Baptist:</a:t>
            </a:r>
          </a:p>
        </p:txBody>
      </p:sp>
    </p:spTree>
    <p:extLst>
      <p:ext uri="{BB962C8B-B14F-4D97-AF65-F5344CB8AC3E}">
        <p14:creationId xmlns:p14="http://schemas.microsoft.com/office/powerpoint/2010/main" val="199301056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EEBD1A-A52C-A0BA-5AB5-768C2905B5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831E5A-D571-4535-9E78-C56EB7B30B1D}"/>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ECF6DB96-AA6A-4AF2-C285-56F65A7947BD}"/>
              </a:ext>
            </a:extLst>
          </p:cNvPr>
          <p:cNvSpPr>
            <a:spLocks noGrp="1"/>
          </p:cNvSpPr>
          <p:nvPr>
            <p:ph idx="1"/>
          </p:nvPr>
        </p:nvSpPr>
        <p:spPr>
          <a:xfrm>
            <a:off x="838200" y="1477108"/>
            <a:ext cx="10515600" cy="4699855"/>
          </a:xfrm>
        </p:spPr>
        <p:txBody>
          <a:bodyPr>
            <a:normAutofit/>
          </a:bodyPr>
          <a:lstStyle/>
          <a:p>
            <a:pPr lvl="2"/>
            <a:r>
              <a:rPr lang="en-US" sz="3200" dirty="0"/>
              <a:t>Regardless of whether the prophet engages in foretelling or forth-telling, genuine prophets of God must speak the truth.</a:t>
            </a:r>
            <a:endParaRPr lang="en-US" sz="3000" dirty="0"/>
          </a:p>
          <a:p>
            <a:pPr lvl="3"/>
            <a:r>
              <a:rPr lang="en-US" sz="3000" dirty="0"/>
              <a:t>They cannot remain quiet in the face of a lie, or any other deceit, or in the face of an error against God’s Word.</a:t>
            </a:r>
          </a:p>
          <a:p>
            <a:pPr lvl="3"/>
            <a:r>
              <a:rPr lang="en-US" sz="3000" dirty="0"/>
              <a:t>Prophets are often those who see things in terms of black and white or right-and-wrong.</a:t>
            </a:r>
          </a:p>
        </p:txBody>
      </p:sp>
    </p:spTree>
    <p:extLst>
      <p:ext uri="{BB962C8B-B14F-4D97-AF65-F5344CB8AC3E}">
        <p14:creationId xmlns:p14="http://schemas.microsoft.com/office/powerpoint/2010/main" val="58314372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72825D-8D13-BE08-38DA-F66A2BC4B6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AABA4D-2259-8ED4-9E1F-A3C8012098E6}"/>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D5E8235D-0D26-FA86-A5B8-9CFC56452024}"/>
              </a:ext>
            </a:extLst>
          </p:cNvPr>
          <p:cNvSpPr>
            <a:spLocks noGrp="1"/>
          </p:cNvSpPr>
          <p:nvPr>
            <p:ph idx="1"/>
          </p:nvPr>
        </p:nvSpPr>
        <p:spPr>
          <a:xfrm>
            <a:off x="838200" y="1477108"/>
            <a:ext cx="10515600" cy="4699855"/>
          </a:xfrm>
        </p:spPr>
        <p:txBody>
          <a:bodyPr>
            <a:normAutofit/>
          </a:bodyPr>
          <a:lstStyle/>
          <a:p>
            <a:pPr lvl="2"/>
            <a:r>
              <a:rPr lang="en-US" sz="3200" dirty="0"/>
              <a:t>Prophecy is mentioned more often than the other gifts.</a:t>
            </a:r>
            <a:endParaRPr lang="en-US" sz="3000" dirty="0"/>
          </a:p>
          <a:p>
            <a:pPr lvl="2"/>
            <a:r>
              <a:rPr lang="en-US" sz="3000" dirty="0"/>
              <a:t>The New Testament does not necessarily list the spiritual gifts in order of importance, we usually find the gift of prophecy near the top each time it is listed. i.e. I Corinthians 12:28</a:t>
            </a:r>
          </a:p>
          <a:p>
            <a:pPr lvl="3"/>
            <a:r>
              <a:rPr lang="en-US" sz="3000" dirty="0"/>
              <a:t>“And God has appointed these in the church: first apostles, second prophets, third teachers, after that miracles, then gifts of healings, helps …..</a:t>
            </a:r>
          </a:p>
        </p:txBody>
      </p:sp>
    </p:spTree>
    <p:extLst>
      <p:ext uri="{BB962C8B-B14F-4D97-AF65-F5344CB8AC3E}">
        <p14:creationId xmlns:p14="http://schemas.microsoft.com/office/powerpoint/2010/main" val="40749796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5AC861-BF2D-7ADB-768C-73AE89E306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D32DB7-8D6F-4397-8204-1E8C04D3E3A2}"/>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1C705DF3-ED29-C8A4-52C3-10BD277FF994}"/>
              </a:ext>
            </a:extLst>
          </p:cNvPr>
          <p:cNvSpPr>
            <a:spLocks noGrp="1"/>
          </p:cNvSpPr>
          <p:nvPr>
            <p:ph idx="1"/>
          </p:nvPr>
        </p:nvSpPr>
        <p:spPr>
          <a:xfrm>
            <a:off x="838200" y="1477108"/>
            <a:ext cx="10515600" cy="4699855"/>
          </a:xfrm>
        </p:spPr>
        <p:txBody>
          <a:bodyPr>
            <a:normAutofit/>
          </a:bodyPr>
          <a:lstStyle/>
          <a:p>
            <a:pPr lvl="2"/>
            <a:r>
              <a:rPr lang="en-US" sz="3200" dirty="0"/>
              <a:t>Do you find that you cannot remain quiet or sit still when you are hearing a lie or in the presence of evil?</a:t>
            </a:r>
          </a:p>
          <a:p>
            <a:pPr lvl="2"/>
            <a:r>
              <a:rPr lang="en-US" sz="3200" dirty="0"/>
              <a:t>Do you have a clear understanding of what God considers to be right and wrong?</a:t>
            </a:r>
          </a:p>
          <a:p>
            <a:pPr lvl="2"/>
            <a:r>
              <a:rPr lang="en-US" sz="3200" dirty="0"/>
              <a:t>If so, you may have been given the gift of prophecy.</a:t>
            </a:r>
          </a:p>
        </p:txBody>
      </p:sp>
    </p:spTree>
    <p:extLst>
      <p:ext uri="{BB962C8B-B14F-4D97-AF65-F5344CB8AC3E}">
        <p14:creationId xmlns:p14="http://schemas.microsoft.com/office/powerpoint/2010/main" val="339983996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3EBA30-311A-B9E4-09CF-C425311B39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E29E78-D310-DFE8-446D-253903E67615}"/>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7B7AF726-FA97-9A48-4ED9-79D85AED51F0}"/>
              </a:ext>
            </a:extLst>
          </p:cNvPr>
          <p:cNvSpPr>
            <a:spLocks noGrp="1"/>
          </p:cNvSpPr>
          <p:nvPr>
            <p:ph idx="1"/>
          </p:nvPr>
        </p:nvSpPr>
        <p:spPr>
          <a:xfrm>
            <a:off x="838200" y="1477108"/>
            <a:ext cx="10515600" cy="4699855"/>
          </a:xfrm>
        </p:spPr>
        <p:txBody>
          <a:bodyPr>
            <a:normAutofit/>
          </a:bodyPr>
          <a:lstStyle/>
          <a:p>
            <a:pPr lvl="1"/>
            <a:r>
              <a:rPr lang="en-US" sz="3400" dirty="0"/>
              <a:t>The Gift of Discerning of Spirits</a:t>
            </a:r>
          </a:p>
          <a:p>
            <a:pPr lvl="2"/>
            <a:r>
              <a:rPr lang="en-US" sz="3200" dirty="0"/>
              <a:t>To begin with, we find that the gift of the discernment or distinguishing of spirits is only mentioned once in the New Testament.</a:t>
            </a:r>
          </a:p>
          <a:p>
            <a:pPr lvl="3"/>
            <a:r>
              <a:rPr lang="en-US" sz="3000" dirty="0"/>
              <a:t>The nature of the gift is not explained or defined.</a:t>
            </a:r>
          </a:p>
          <a:p>
            <a:pPr lvl="3"/>
            <a:r>
              <a:rPr lang="en-US" sz="3000" dirty="0"/>
              <a:t>Consequently there are different ways in which the gift is understood.</a:t>
            </a:r>
          </a:p>
          <a:p>
            <a:pPr lvl="3"/>
            <a:r>
              <a:rPr lang="en-US" sz="3000" dirty="0"/>
              <a:t>They include the following:</a:t>
            </a:r>
          </a:p>
        </p:txBody>
      </p:sp>
    </p:spTree>
    <p:extLst>
      <p:ext uri="{BB962C8B-B14F-4D97-AF65-F5344CB8AC3E}">
        <p14:creationId xmlns:p14="http://schemas.microsoft.com/office/powerpoint/2010/main" val="369843474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10B5B4-9DCD-300B-BC15-66BEF5E2DB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B57E2B-6CC6-7543-EBA5-C9CC6B652181}"/>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F3AC09B-A137-8489-768B-433003B48B22}"/>
              </a:ext>
            </a:extLst>
          </p:cNvPr>
          <p:cNvSpPr>
            <a:spLocks noGrp="1"/>
          </p:cNvSpPr>
          <p:nvPr>
            <p:ph idx="1"/>
          </p:nvPr>
        </p:nvSpPr>
        <p:spPr>
          <a:xfrm>
            <a:off x="838200" y="1477108"/>
            <a:ext cx="10515600" cy="4699855"/>
          </a:xfrm>
        </p:spPr>
        <p:txBody>
          <a:bodyPr>
            <a:normAutofit/>
          </a:bodyPr>
          <a:lstStyle/>
          <a:p>
            <a:pPr lvl="3"/>
            <a:r>
              <a:rPr lang="en-US" sz="3000" dirty="0"/>
              <a:t>1. It was a special gift to discern whether those who prophesied were actually speaking from God.</a:t>
            </a:r>
          </a:p>
          <a:p>
            <a:pPr lvl="3"/>
            <a:r>
              <a:rPr lang="en-US" sz="3000" dirty="0"/>
              <a:t>2. The gift was given to distinguish between the Holy Spirit and the working of evil spirits.</a:t>
            </a:r>
          </a:p>
          <a:p>
            <a:pPr lvl="3"/>
            <a:r>
              <a:rPr lang="en-US" sz="3000" dirty="0"/>
              <a:t>3. There is also the view that the gift incorporated both of these abilities as well as many others.</a:t>
            </a:r>
          </a:p>
        </p:txBody>
      </p:sp>
    </p:spTree>
    <p:extLst>
      <p:ext uri="{BB962C8B-B14F-4D97-AF65-F5344CB8AC3E}">
        <p14:creationId xmlns:p14="http://schemas.microsoft.com/office/powerpoint/2010/main" val="313136989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5BBA7-898B-39C0-81AF-1DEDC64082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5AB6D5-A85A-ED27-E71A-2FAFCCC0B7E9}"/>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0049839D-08F8-7767-BA68-844DD967ACD4}"/>
              </a:ext>
            </a:extLst>
          </p:cNvPr>
          <p:cNvSpPr>
            <a:spLocks noGrp="1"/>
          </p:cNvSpPr>
          <p:nvPr>
            <p:ph idx="1"/>
          </p:nvPr>
        </p:nvSpPr>
        <p:spPr>
          <a:xfrm>
            <a:off x="838200" y="1477108"/>
            <a:ext cx="10515600" cy="4699855"/>
          </a:xfrm>
        </p:spPr>
        <p:txBody>
          <a:bodyPr>
            <a:normAutofit/>
          </a:bodyPr>
          <a:lstStyle/>
          <a:p>
            <a:pPr lvl="2"/>
            <a:r>
              <a:rPr lang="en-US" sz="3200" dirty="0"/>
              <a:t>Matthew 24:3-4</a:t>
            </a:r>
          </a:p>
          <a:p>
            <a:pPr lvl="3"/>
            <a:r>
              <a:rPr lang="en-US" sz="3000" dirty="0"/>
              <a:t>“And as he sat upon the mount of Olives, the disciples came unto him privately, saying, Tell us, when shall these things be? and what shall be the sign of thy coming, and of the end of the world? And Jesus answered and said unto them, Take heed that no man deceive you.”</a:t>
            </a:r>
          </a:p>
          <a:p>
            <a:pPr lvl="3"/>
            <a:r>
              <a:rPr lang="en-US" sz="3000" dirty="0"/>
              <a:t>Jesus warned the disciples, and us, about deception.</a:t>
            </a:r>
          </a:p>
        </p:txBody>
      </p:sp>
    </p:spTree>
    <p:extLst>
      <p:ext uri="{BB962C8B-B14F-4D97-AF65-F5344CB8AC3E}">
        <p14:creationId xmlns:p14="http://schemas.microsoft.com/office/powerpoint/2010/main" val="194127011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8A497F-70F8-E52B-1159-47D0C75B50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1C1265-34D1-7705-428D-2F945CA9A093}"/>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6179E422-8188-C0B3-F5AE-4ACC5A69DEC0}"/>
              </a:ext>
            </a:extLst>
          </p:cNvPr>
          <p:cNvSpPr>
            <a:spLocks noGrp="1"/>
          </p:cNvSpPr>
          <p:nvPr>
            <p:ph idx="1"/>
          </p:nvPr>
        </p:nvSpPr>
        <p:spPr>
          <a:xfrm>
            <a:off x="838200" y="1477108"/>
            <a:ext cx="10515600" cy="4699855"/>
          </a:xfrm>
        </p:spPr>
        <p:txBody>
          <a:bodyPr>
            <a:normAutofit lnSpcReduction="10000"/>
          </a:bodyPr>
          <a:lstStyle/>
          <a:p>
            <a:pPr lvl="2"/>
            <a:r>
              <a:rPr lang="en-US" sz="3200" dirty="0"/>
              <a:t>The enemy of our souls is constantly at work in the children of disobedience to deceive the human race.</a:t>
            </a:r>
          </a:p>
          <a:p>
            <a:pPr lvl="3"/>
            <a:r>
              <a:rPr lang="en-US" sz="3000" dirty="0"/>
              <a:t>Do you see that today?</a:t>
            </a:r>
          </a:p>
          <a:p>
            <a:pPr lvl="2"/>
            <a:r>
              <a:rPr lang="en-US" sz="3200" dirty="0"/>
              <a:t>We cannot judge based on appearances.</a:t>
            </a:r>
          </a:p>
          <a:p>
            <a:pPr lvl="3"/>
            <a:r>
              <a:rPr lang="en-US" sz="3000" dirty="0"/>
              <a:t>John tells us to test the spirits: “Beloved, believe not every spirit, but try the spirits whether they are of God; because many false prophets are gone out into the world.”</a:t>
            </a:r>
          </a:p>
        </p:txBody>
      </p:sp>
    </p:spTree>
    <p:extLst>
      <p:ext uri="{BB962C8B-B14F-4D97-AF65-F5344CB8AC3E}">
        <p14:creationId xmlns:p14="http://schemas.microsoft.com/office/powerpoint/2010/main" val="3217642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A3AA2D-75AD-0411-0766-961678363E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3A3F0C-70A6-1675-15FA-8FC65FF91B6C}"/>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F715FBC2-03FB-5735-AAE3-4B072C4DFA30}"/>
              </a:ext>
            </a:extLst>
          </p:cNvPr>
          <p:cNvSpPr>
            <a:spLocks noGrp="1"/>
          </p:cNvSpPr>
          <p:nvPr>
            <p:ph idx="1"/>
          </p:nvPr>
        </p:nvSpPr>
        <p:spPr>
          <a:xfrm>
            <a:off x="838200" y="1477108"/>
            <a:ext cx="10515600" cy="4699855"/>
          </a:xfrm>
        </p:spPr>
        <p:txBody>
          <a:bodyPr>
            <a:normAutofit/>
          </a:bodyPr>
          <a:lstStyle/>
          <a:p>
            <a:pPr lvl="2"/>
            <a:r>
              <a:rPr lang="en-US" sz="3200" dirty="0"/>
              <a:t>Since we have been told to try the spirits then the discerning of the spirits is important.</a:t>
            </a:r>
          </a:p>
          <a:p>
            <a:pPr lvl="2"/>
            <a:r>
              <a:rPr lang="en-US" sz="3200" dirty="0"/>
              <a:t>What was this gift used for:</a:t>
            </a:r>
          </a:p>
          <a:p>
            <a:pPr lvl="3"/>
            <a:r>
              <a:rPr lang="en-US" sz="3000" dirty="0"/>
              <a:t>1. Evaluating the prophecies.</a:t>
            </a:r>
          </a:p>
          <a:p>
            <a:pPr lvl="3"/>
            <a:r>
              <a:rPr lang="en-US" sz="3000" dirty="0"/>
              <a:t>2. Discerning between the Holy Spirit and the evil spirits.</a:t>
            </a:r>
          </a:p>
          <a:p>
            <a:pPr lvl="3"/>
            <a:r>
              <a:rPr lang="en-US" sz="3000" dirty="0"/>
              <a:t>3. To be able to discern between right and wrong, good and evil.</a:t>
            </a:r>
          </a:p>
        </p:txBody>
      </p:sp>
    </p:spTree>
    <p:extLst>
      <p:ext uri="{BB962C8B-B14F-4D97-AF65-F5344CB8AC3E}">
        <p14:creationId xmlns:p14="http://schemas.microsoft.com/office/powerpoint/2010/main" val="166029779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The gift of discernment of spirits is the ability to discern between spirits that are divine, demonic, or human.</a:t>
            </a:r>
          </a:p>
          <a:p>
            <a:pPr lvl="2"/>
            <a:r>
              <a:rPr lang="en-US" sz="3200" dirty="0"/>
              <a:t>It was essential in the early church, when there was no written New Testament, by which to judge any teaching.</a:t>
            </a:r>
          </a:p>
          <a:p>
            <a:pPr lvl="2"/>
            <a:r>
              <a:rPr lang="en-US" sz="3200" dirty="0"/>
              <a:t>Since we have the written Word today, this type of prophetic discernment is not needed.</a:t>
            </a:r>
          </a:p>
        </p:txBody>
      </p:sp>
    </p:spTree>
    <p:extLst>
      <p:ext uri="{BB962C8B-B14F-4D97-AF65-F5344CB8AC3E}">
        <p14:creationId xmlns:p14="http://schemas.microsoft.com/office/powerpoint/2010/main" val="42749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F462E7-46EA-B631-B6D8-F6FC67C0B4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22D476-36B1-5C1F-6D81-7DE1830350F8}"/>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0AAF749D-10F7-B938-F869-FA3FC189C68A}"/>
              </a:ext>
            </a:extLst>
          </p:cNvPr>
          <p:cNvSpPr>
            <a:spLocks noGrp="1"/>
          </p:cNvSpPr>
          <p:nvPr>
            <p:ph idx="1"/>
          </p:nvPr>
        </p:nvSpPr>
        <p:spPr>
          <a:xfrm>
            <a:off x="838200" y="1477108"/>
            <a:ext cx="10515600" cy="4699855"/>
          </a:xfrm>
        </p:spPr>
        <p:txBody>
          <a:bodyPr>
            <a:normAutofit/>
          </a:bodyPr>
          <a:lstStyle/>
          <a:p>
            <a:r>
              <a:rPr lang="en-US" sz="3600" dirty="0"/>
              <a:t>In studying the Old Testament types, the Holy Spirit is always represented by an unnamed servant.</a:t>
            </a:r>
          </a:p>
          <a:p>
            <a:pPr lvl="1"/>
            <a:r>
              <a:rPr lang="en-US" sz="3400" dirty="0"/>
              <a:t>Genesis 24:2 “And Abraham said unto his eldest servant of his house, that ruled over all that he had, Put, I pray thee, thy hand under my thigh:”</a:t>
            </a:r>
          </a:p>
          <a:p>
            <a:pPr lvl="1"/>
            <a:r>
              <a:rPr lang="en-US" sz="3400" dirty="0"/>
              <a:t>Ruth 2:5 “Then said Boaz unto his servant that was set over the reapers, Whose damsel is this?”</a:t>
            </a:r>
          </a:p>
        </p:txBody>
      </p:sp>
    </p:spTree>
    <p:extLst>
      <p:ext uri="{BB962C8B-B14F-4D97-AF65-F5344CB8AC3E}">
        <p14:creationId xmlns:p14="http://schemas.microsoft.com/office/powerpoint/2010/main" val="202252151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But, we need spiritual discernment to help separate lies from the truth in our increasingly deceptive world.</a:t>
            </a:r>
          </a:p>
          <a:p>
            <a:pPr lvl="3"/>
            <a:r>
              <a:rPr lang="en-US" sz="3000" dirty="0"/>
              <a:t>We do this by searching the word to see if something is true.</a:t>
            </a:r>
          </a:p>
          <a:p>
            <a:pPr lvl="3"/>
            <a:r>
              <a:rPr lang="en-US" sz="3000" dirty="0"/>
              <a:t>This gift may be available from the Holy Spirit today.</a:t>
            </a:r>
          </a:p>
          <a:p>
            <a:pPr lvl="3"/>
            <a:r>
              <a:rPr lang="en-US" sz="3000" dirty="0"/>
              <a:t>It could be used to determine if a religious leader or political leader is speaking truth.</a:t>
            </a:r>
          </a:p>
        </p:txBody>
      </p:sp>
    </p:spTree>
    <p:extLst>
      <p:ext uri="{BB962C8B-B14F-4D97-AF65-F5344CB8AC3E}">
        <p14:creationId xmlns:p14="http://schemas.microsoft.com/office/powerpoint/2010/main" val="170996484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fontScale="92500"/>
          </a:bodyPr>
          <a:lstStyle/>
          <a:p>
            <a:pPr lvl="2"/>
            <a:r>
              <a:rPr lang="en-US" sz="3200" dirty="0"/>
              <a:t>If this gift is used today, how will it be used?</a:t>
            </a:r>
          </a:p>
          <a:p>
            <a:pPr lvl="3"/>
            <a:r>
              <a:rPr lang="en-US" sz="3000" dirty="0"/>
              <a:t>1. By someone being able to discern between the Spirit of God and the evil spirits of the wicked one.</a:t>
            </a:r>
          </a:p>
          <a:p>
            <a:pPr lvl="4"/>
            <a:r>
              <a:rPr lang="en-US" sz="3000" dirty="0"/>
              <a:t>The best way to protect ourselves from this is to diligently study the genuine.</a:t>
            </a:r>
          </a:p>
          <a:p>
            <a:pPr lvl="3"/>
            <a:r>
              <a:rPr lang="en-US" sz="3000" dirty="0"/>
              <a:t> 2. By someone being able to discern between the Spirit of God and our human spirit.</a:t>
            </a:r>
          </a:p>
          <a:p>
            <a:pPr lvl="4"/>
            <a:r>
              <a:rPr lang="en-US" sz="3000" dirty="0"/>
              <a:t>Being able to recognize true character than a pretend character.</a:t>
            </a:r>
          </a:p>
        </p:txBody>
      </p:sp>
    </p:spTree>
    <p:extLst>
      <p:ext uri="{BB962C8B-B14F-4D97-AF65-F5344CB8AC3E}">
        <p14:creationId xmlns:p14="http://schemas.microsoft.com/office/powerpoint/2010/main" val="106932541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The Gift of Tongues.</a:t>
            </a:r>
          </a:p>
          <a:p>
            <a:pPr lvl="2"/>
            <a:r>
              <a:rPr lang="en-US" sz="3200" dirty="0"/>
              <a:t>There is much controversy that surrounds this gift.</a:t>
            </a:r>
          </a:p>
          <a:p>
            <a:pPr lvl="2"/>
            <a:r>
              <a:rPr lang="en-US" sz="3200" dirty="0"/>
              <a:t>It is important to understand what the purpose of this gift is and what “tongues” means.</a:t>
            </a:r>
          </a:p>
          <a:p>
            <a:pPr lvl="2"/>
            <a:r>
              <a:rPr lang="en-US" sz="3200" dirty="0"/>
              <a:t>There is probably no spiritual gift that is so misunderstood.</a:t>
            </a:r>
          </a:p>
        </p:txBody>
      </p:sp>
    </p:spTree>
    <p:extLst>
      <p:ext uri="{BB962C8B-B14F-4D97-AF65-F5344CB8AC3E}">
        <p14:creationId xmlns:p14="http://schemas.microsoft.com/office/powerpoint/2010/main" val="194952199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fontScale="92500" lnSpcReduction="10000"/>
          </a:bodyPr>
          <a:lstStyle/>
          <a:p>
            <a:pPr lvl="2"/>
            <a:r>
              <a:rPr lang="en-US" sz="3200" dirty="0"/>
              <a:t>Speaking in tongues means speaking in languages.</a:t>
            </a:r>
          </a:p>
          <a:p>
            <a:pPr lvl="3"/>
            <a:r>
              <a:rPr lang="en-US" sz="3000" dirty="0"/>
              <a:t>Tongues is the Greek word “Glossa”</a:t>
            </a:r>
          </a:p>
          <a:p>
            <a:pPr lvl="3"/>
            <a:r>
              <a:rPr lang="en-US" sz="3000" dirty="0"/>
              <a:t>It means “by implication, a language (specially, one naturally unacquired).”</a:t>
            </a:r>
          </a:p>
          <a:p>
            <a:pPr lvl="2"/>
            <a:r>
              <a:rPr lang="en-US" sz="3200" dirty="0"/>
              <a:t>We know from Acts 2 that the disciples began speaking in other languages when the Holy Spirit came upon them on the day of Pentecost.</a:t>
            </a:r>
          </a:p>
          <a:p>
            <a:pPr lvl="3"/>
            <a:r>
              <a:rPr lang="en-US" sz="3000" dirty="0"/>
              <a:t>Pentecost was one of the three Hebrew feasts in which all adult male Israelites were required to travel to Jerusalem.</a:t>
            </a:r>
          </a:p>
        </p:txBody>
      </p:sp>
    </p:spTree>
    <p:extLst>
      <p:ext uri="{BB962C8B-B14F-4D97-AF65-F5344CB8AC3E}">
        <p14:creationId xmlns:p14="http://schemas.microsoft.com/office/powerpoint/2010/main" val="13677677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3"/>
            <a:r>
              <a:rPr lang="en-US" sz="3000" dirty="0"/>
              <a:t>This meant that Jerusalem was filled with faithful Jews from all over the known world.</a:t>
            </a:r>
          </a:p>
          <a:p>
            <a:pPr lvl="3"/>
            <a:r>
              <a:rPr lang="en-US" sz="3000" dirty="0"/>
              <a:t>Acts 2:9-11 describes the wide variety of homelands represented by those in Jerusalem that day.</a:t>
            </a:r>
          </a:p>
          <a:p>
            <a:pPr lvl="4"/>
            <a:r>
              <a:rPr lang="en-US" sz="3000" dirty="0"/>
              <a:t>They were Parthians, Medes, Elamites, dwellers in Mesopotamia, Judea, Cappadocia, Pontus, Asia, Phrygia, Pamphylia in Egypt, Libya, Cyrene, Rome, Crete, and Arabia.</a:t>
            </a:r>
          </a:p>
        </p:txBody>
      </p:sp>
    </p:spTree>
    <p:extLst>
      <p:ext uri="{BB962C8B-B14F-4D97-AF65-F5344CB8AC3E}">
        <p14:creationId xmlns:p14="http://schemas.microsoft.com/office/powerpoint/2010/main" val="105613618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2"/>
            <a:r>
              <a:rPr lang="en-US" sz="3200" dirty="0"/>
              <a:t>When the Holy Spirit alighted on the disciples, they began speaking in a variety of real, living languages.</a:t>
            </a:r>
          </a:p>
          <a:p>
            <a:pPr lvl="3"/>
            <a:r>
              <a:rPr lang="en-US" sz="3000" dirty="0"/>
              <a:t>There was no need for an “interpreter” here.</a:t>
            </a:r>
          </a:p>
          <a:p>
            <a:pPr lvl="2"/>
            <a:r>
              <a:rPr lang="en-US" sz="3200" dirty="0"/>
              <a:t>People gathered to investigate this marvel, and Jews from abroad heard the disciples speaking in the languages of their own homelands.</a:t>
            </a:r>
          </a:p>
          <a:p>
            <a:pPr lvl="2"/>
            <a:r>
              <a:rPr lang="en-US" sz="3200" dirty="0"/>
              <a:t>These disciples are speaking in a language that they had not previously learned.</a:t>
            </a:r>
          </a:p>
        </p:txBody>
      </p:sp>
    </p:spTree>
    <p:extLst>
      <p:ext uri="{BB962C8B-B14F-4D97-AF65-F5344CB8AC3E}">
        <p14:creationId xmlns:p14="http://schemas.microsoft.com/office/powerpoint/2010/main" val="282862461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I Corinthians 12</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2"/>
            <a:r>
              <a:rPr lang="en-US" sz="3200" dirty="0"/>
              <a:t>Using the phrase “speaking in tongues” gives the idea of something bizarre occurring.</a:t>
            </a:r>
          </a:p>
          <a:p>
            <a:pPr lvl="2"/>
            <a:r>
              <a:rPr lang="en-US" sz="3200" dirty="0"/>
              <a:t>However, what is under consideration here is not bizarre, but speaking in a language.</a:t>
            </a:r>
          </a:p>
          <a:p>
            <a:pPr lvl="2"/>
            <a:r>
              <a:rPr lang="en-US" sz="3200" dirty="0"/>
              <a:t>Speaking in tongues is only mentioned in two books in scripture.</a:t>
            </a:r>
          </a:p>
          <a:p>
            <a:pPr lvl="3"/>
            <a:r>
              <a:rPr lang="en-US" sz="3000" dirty="0"/>
              <a:t>The Book of Acts and in First Corinthians.</a:t>
            </a:r>
          </a:p>
          <a:p>
            <a:pPr lvl="3"/>
            <a:r>
              <a:rPr lang="en-US" sz="3000" dirty="0"/>
              <a:t>Speaking in tongues is only mentioned in one of the four letters where spiritual gifts are listed.</a:t>
            </a:r>
          </a:p>
        </p:txBody>
      </p:sp>
    </p:spTree>
    <p:extLst>
      <p:ext uri="{BB962C8B-B14F-4D97-AF65-F5344CB8AC3E}">
        <p14:creationId xmlns:p14="http://schemas.microsoft.com/office/powerpoint/2010/main" val="83756412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That is not to say this gift is not important, because it was, and can still be today, if God wants it to happen.</a:t>
            </a:r>
          </a:p>
          <a:p>
            <a:pPr lvl="2"/>
            <a:r>
              <a:rPr lang="en-US" sz="3200" dirty="0"/>
              <a:t>There seems to be two different purposes for the gift.</a:t>
            </a:r>
          </a:p>
          <a:p>
            <a:pPr lvl="3"/>
            <a:r>
              <a:rPr lang="en-US" sz="3000" dirty="0"/>
              <a:t>1. A sign to the unbeliever -I Cor. 14:22</a:t>
            </a:r>
          </a:p>
          <a:p>
            <a:pPr lvl="3"/>
            <a:r>
              <a:rPr lang="en-US" sz="3000" dirty="0"/>
              <a:t>2. A means to pray – I Cor. 14:14</a:t>
            </a:r>
          </a:p>
        </p:txBody>
      </p:sp>
    </p:spTree>
    <p:extLst>
      <p:ext uri="{BB962C8B-B14F-4D97-AF65-F5344CB8AC3E}">
        <p14:creationId xmlns:p14="http://schemas.microsoft.com/office/powerpoint/2010/main" val="206671926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3"/>
            <a:r>
              <a:rPr lang="en-US" sz="3000" dirty="0"/>
              <a:t>A sign to unbelievers.</a:t>
            </a:r>
          </a:p>
          <a:p>
            <a:pPr lvl="4"/>
            <a:r>
              <a:rPr lang="en-US" sz="3000" dirty="0"/>
              <a:t>This gift today is sometimes elevated to a place of </a:t>
            </a:r>
            <a:r>
              <a:rPr lang="en-US" sz="3000"/>
              <a:t>importance that </a:t>
            </a:r>
            <a:r>
              <a:rPr lang="en-US" sz="3000" dirty="0"/>
              <a:t>is far beyond what the New Testament teaches.</a:t>
            </a:r>
          </a:p>
          <a:p>
            <a:pPr lvl="4"/>
            <a:r>
              <a:rPr lang="en-US" sz="3000" dirty="0"/>
              <a:t>This includes regarding the gift of tongues as the sign that a believer has received the Holy Spirit or the power of the Holy Spirit.</a:t>
            </a:r>
          </a:p>
        </p:txBody>
      </p:sp>
    </p:spTree>
    <p:extLst>
      <p:ext uri="{BB962C8B-B14F-4D97-AF65-F5344CB8AC3E}">
        <p14:creationId xmlns:p14="http://schemas.microsoft.com/office/powerpoint/2010/main" val="87313461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A means to pray.</a:t>
            </a:r>
          </a:p>
          <a:p>
            <a:pPr lvl="3"/>
            <a:r>
              <a:rPr lang="en-US" sz="3000" dirty="0"/>
              <a:t>Paul spoke of praying in tongues.</a:t>
            </a:r>
          </a:p>
          <a:p>
            <a:pPr lvl="3"/>
            <a:r>
              <a:rPr lang="en-US" sz="3000" dirty="0"/>
              <a:t>This gift was used as a means of prayer.</a:t>
            </a:r>
          </a:p>
          <a:p>
            <a:pPr lvl="2"/>
            <a:r>
              <a:rPr lang="en-US" sz="3200" dirty="0"/>
              <a:t>The Bible sets strict guidelines concerning the use of the gift.</a:t>
            </a:r>
          </a:p>
          <a:p>
            <a:pPr lvl="3"/>
            <a:r>
              <a:rPr lang="en-US" sz="3000" dirty="0"/>
              <a:t>Those who exercise the gift were to do so according to the rules that were set down in Scripture.</a:t>
            </a:r>
          </a:p>
        </p:txBody>
      </p:sp>
    </p:spTree>
    <p:extLst>
      <p:ext uri="{BB962C8B-B14F-4D97-AF65-F5344CB8AC3E}">
        <p14:creationId xmlns:p14="http://schemas.microsoft.com/office/powerpoint/2010/main" val="2829607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573367-502C-71A3-FD17-CEDFD27EA1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F04DE0-9EE3-2792-A3E4-597D5FF4EBD8}"/>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770F18E5-5FD5-2736-D771-EB611F3F298A}"/>
              </a:ext>
            </a:extLst>
          </p:cNvPr>
          <p:cNvSpPr>
            <a:spLocks noGrp="1"/>
          </p:cNvSpPr>
          <p:nvPr>
            <p:ph idx="1"/>
          </p:nvPr>
        </p:nvSpPr>
        <p:spPr>
          <a:xfrm>
            <a:off x="838200" y="1477108"/>
            <a:ext cx="10515600" cy="4699855"/>
          </a:xfrm>
        </p:spPr>
        <p:txBody>
          <a:bodyPr>
            <a:normAutofit/>
          </a:bodyPr>
          <a:lstStyle/>
          <a:p>
            <a:r>
              <a:rPr lang="en-US" sz="3600" dirty="0"/>
              <a:t>What is the closest thing to a name given the Holy Spirit?</a:t>
            </a:r>
          </a:p>
          <a:p>
            <a:pPr lvl="1"/>
            <a:r>
              <a:rPr lang="en-US" sz="3400" dirty="0"/>
              <a:t>What does that term mean to you?</a:t>
            </a:r>
          </a:p>
          <a:p>
            <a:pPr marL="457200" lvl="1" indent="0">
              <a:buNone/>
            </a:pPr>
            <a:endParaRPr lang="en-US" sz="3400" dirty="0"/>
          </a:p>
        </p:txBody>
      </p:sp>
    </p:spTree>
    <p:extLst>
      <p:ext uri="{BB962C8B-B14F-4D97-AF65-F5344CB8AC3E}">
        <p14:creationId xmlns:p14="http://schemas.microsoft.com/office/powerpoint/2010/main" val="229237350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3"/>
            <a:r>
              <a:rPr lang="en-US" sz="3000" dirty="0"/>
              <a:t>Speaking in tongues was not to be done in a church service without an interpreter.</a:t>
            </a:r>
          </a:p>
          <a:p>
            <a:pPr lvl="4"/>
            <a:r>
              <a:rPr lang="en-US" sz="3000" dirty="0"/>
              <a:t>I Corinthians 14:27,28</a:t>
            </a:r>
          </a:p>
          <a:p>
            <a:pPr lvl="5"/>
            <a:r>
              <a:rPr lang="en-US" sz="3000" dirty="0"/>
              <a:t>“If one speaks in a language, let it be by two or three at the most; and let someone interpret. But if there is no one to interpret, let each of them keep silent in church and speak to himself and to God.”</a:t>
            </a:r>
          </a:p>
        </p:txBody>
      </p:sp>
    </p:spTree>
    <p:extLst>
      <p:ext uri="{BB962C8B-B14F-4D97-AF65-F5344CB8AC3E}">
        <p14:creationId xmlns:p14="http://schemas.microsoft.com/office/powerpoint/2010/main" val="24651315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fontScale="92500" lnSpcReduction="10000"/>
          </a:bodyPr>
          <a:lstStyle/>
          <a:p>
            <a:pPr lvl="2"/>
            <a:r>
              <a:rPr lang="en-US" sz="3200" dirty="0"/>
              <a:t>The gift of tongues will someday cease.</a:t>
            </a:r>
          </a:p>
          <a:p>
            <a:pPr lvl="3"/>
            <a:r>
              <a:rPr lang="en-US" sz="3000" dirty="0"/>
              <a:t>We saw this earlier, but Paul wrote that speaking in tongues will someday come to an end.</a:t>
            </a:r>
          </a:p>
          <a:p>
            <a:pPr lvl="3"/>
            <a:r>
              <a:rPr lang="en-US" sz="3000" dirty="0"/>
              <a:t>This gift was not to last forever.</a:t>
            </a:r>
          </a:p>
          <a:p>
            <a:pPr lvl="3"/>
            <a:r>
              <a:rPr lang="en-US" sz="3000" dirty="0"/>
              <a:t>The Greek word for this phrase is “</a:t>
            </a:r>
            <a:r>
              <a:rPr lang="en-US" sz="3000" dirty="0" err="1"/>
              <a:t>pauo</a:t>
            </a:r>
            <a:r>
              <a:rPr lang="en-US" sz="3000" dirty="0"/>
              <a:t>” and it means to cease or desist.</a:t>
            </a:r>
          </a:p>
          <a:p>
            <a:pPr lvl="2"/>
            <a:r>
              <a:rPr lang="en-US" sz="3200" dirty="0"/>
              <a:t>Not every Christian had this gift.</a:t>
            </a:r>
          </a:p>
          <a:p>
            <a:pPr lvl="3"/>
            <a:r>
              <a:rPr lang="en-US" sz="3000" dirty="0"/>
              <a:t>There were instances where people received the Holy Spirit and spoke in tongues, and in other places where they did not speak in tongues.</a:t>
            </a:r>
          </a:p>
        </p:txBody>
      </p:sp>
    </p:spTree>
    <p:extLst>
      <p:ext uri="{BB962C8B-B14F-4D97-AF65-F5344CB8AC3E}">
        <p14:creationId xmlns:p14="http://schemas.microsoft.com/office/powerpoint/2010/main" val="397623428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The main purpose for the gift of tongues was to spread the gospel to those who had not heard it.</a:t>
            </a:r>
          </a:p>
          <a:p>
            <a:pPr lvl="2"/>
            <a:r>
              <a:rPr lang="en-US" sz="3200" dirty="0"/>
              <a:t>It was done by someone speaking a language that they did not previously know.</a:t>
            </a:r>
          </a:p>
          <a:p>
            <a:pPr lvl="2"/>
            <a:r>
              <a:rPr lang="en-US" sz="3200" dirty="0"/>
              <a:t>If God wants someone to use a language that they have not previously known, He can do that.</a:t>
            </a:r>
          </a:p>
          <a:p>
            <a:pPr lvl="2"/>
            <a:r>
              <a:rPr lang="en-US" sz="3200" dirty="0"/>
              <a:t>Missionaries today learn the language they are moving into, and do not receive this gift.</a:t>
            </a:r>
          </a:p>
        </p:txBody>
      </p:sp>
    </p:spTree>
    <p:extLst>
      <p:ext uri="{BB962C8B-B14F-4D97-AF65-F5344CB8AC3E}">
        <p14:creationId xmlns:p14="http://schemas.microsoft.com/office/powerpoint/2010/main" val="11678050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The Gift of Interpretation of Tongues.</a:t>
            </a:r>
          </a:p>
          <a:p>
            <a:pPr lvl="2"/>
            <a:r>
              <a:rPr lang="en-US" sz="3200" dirty="0"/>
              <a:t>When the supernatural gift of speaking tongues was used in a worship service, according to Scripture the uttered message is to be interpreted.</a:t>
            </a:r>
            <a:endParaRPr lang="en-US" sz="3000" dirty="0"/>
          </a:p>
          <a:p>
            <a:pPr lvl="2"/>
            <a:r>
              <a:rPr lang="en-US" sz="3000" dirty="0"/>
              <a:t>Those who had the gift of interpretation of tongues accomplished this need.</a:t>
            </a:r>
          </a:p>
          <a:p>
            <a:pPr lvl="2"/>
            <a:r>
              <a:rPr lang="en-US" sz="3000" dirty="0"/>
              <a:t>There was a gift of interpretation of tongues.</a:t>
            </a:r>
            <a:endParaRPr lang="en-US" sz="3200" dirty="0"/>
          </a:p>
        </p:txBody>
      </p:sp>
    </p:spTree>
    <p:extLst>
      <p:ext uri="{BB962C8B-B14F-4D97-AF65-F5344CB8AC3E}">
        <p14:creationId xmlns:p14="http://schemas.microsoft.com/office/powerpoint/2010/main" val="35976041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2"/>
            <a:r>
              <a:rPr lang="en-US" sz="3200" dirty="0"/>
              <a:t>This gift is not the ability to understand a language that one has already learned.</a:t>
            </a:r>
          </a:p>
          <a:p>
            <a:pPr lvl="2"/>
            <a:r>
              <a:rPr lang="en-US" sz="3200" dirty="0"/>
              <a:t>It is rather a supernatural ability to understand someone speaking in a language in which they have never learned.</a:t>
            </a:r>
          </a:p>
          <a:p>
            <a:pPr lvl="2"/>
            <a:r>
              <a:rPr lang="en-US" sz="3200" dirty="0"/>
              <a:t>It is a gift from God.</a:t>
            </a:r>
          </a:p>
          <a:p>
            <a:pPr lvl="2"/>
            <a:r>
              <a:rPr lang="en-US" sz="3200" dirty="0"/>
              <a:t>The interpretation of tongues turns the attention of the congregation from the one speaking toward God.</a:t>
            </a:r>
          </a:p>
          <a:p>
            <a:pPr lvl="2"/>
            <a:endParaRPr lang="en-US" sz="3200" dirty="0"/>
          </a:p>
        </p:txBody>
      </p:sp>
    </p:spTree>
    <p:extLst>
      <p:ext uri="{BB962C8B-B14F-4D97-AF65-F5344CB8AC3E}">
        <p14:creationId xmlns:p14="http://schemas.microsoft.com/office/powerpoint/2010/main" val="419646894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It was commanded that the speaking in tongues be translated during a church meeting.</a:t>
            </a:r>
          </a:p>
          <a:p>
            <a:pPr lvl="2"/>
            <a:r>
              <a:rPr lang="en-US" sz="3200" dirty="0"/>
              <a:t>It seems that there were people in the Corinth congregation who were known to have the gift of interpretation.</a:t>
            </a:r>
          </a:p>
          <a:p>
            <a:pPr lvl="3"/>
            <a:r>
              <a:rPr lang="en-US" sz="3000" dirty="0"/>
              <a:t>Paul’s statement about keeping silent in the church unless there was an interpreter makes sense if there was no known interpreter.</a:t>
            </a:r>
          </a:p>
        </p:txBody>
      </p:sp>
    </p:spTree>
    <p:extLst>
      <p:ext uri="{BB962C8B-B14F-4D97-AF65-F5344CB8AC3E}">
        <p14:creationId xmlns:p14="http://schemas.microsoft.com/office/powerpoint/2010/main" val="357183960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Only one person was to give the interpretation.</a:t>
            </a:r>
          </a:p>
          <a:p>
            <a:pPr lvl="3"/>
            <a:r>
              <a:rPr lang="en-US" sz="3000" dirty="0"/>
              <a:t>No matter how many different people spoke in tongues during a meeting, which Paul  limited to three, only one person was to give the interpretation.</a:t>
            </a:r>
          </a:p>
          <a:p>
            <a:pPr lvl="3"/>
            <a:r>
              <a:rPr lang="en-US" sz="3000" dirty="0"/>
              <a:t>There were not to be multiple interpreters.</a:t>
            </a:r>
          </a:p>
          <a:p>
            <a:pPr lvl="2"/>
            <a:r>
              <a:rPr lang="en-US" sz="3200" dirty="0"/>
              <a:t>The gift of interpretation of tongues is only possible if the gift of tongues </a:t>
            </a:r>
            <a:r>
              <a:rPr lang="en-US" sz="3200"/>
              <a:t>still exists.</a:t>
            </a:r>
            <a:endParaRPr lang="en-US" sz="3200" dirty="0"/>
          </a:p>
        </p:txBody>
      </p:sp>
    </p:spTree>
    <p:extLst>
      <p:ext uri="{BB962C8B-B14F-4D97-AF65-F5344CB8AC3E}">
        <p14:creationId xmlns:p14="http://schemas.microsoft.com/office/powerpoint/2010/main" val="101489503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Evangelism</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The Gift of Evangelism</a:t>
            </a:r>
          </a:p>
          <a:p>
            <a:pPr lvl="2"/>
            <a:r>
              <a:rPr lang="en-US" sz="3200" dirty="0"/>
              <a:t>Ephesians 4:11 – “And He gave some as apostles, some as prophets, some as </a:t>
            </a:r>
            <a:r>
              <a:rPr lang="en-US" sz="3200" u="sng" dirty="0"/>
              <a:t>evangelists</a:t>
            </a:r>
            <a:r>
              <a:rPr lang="en-US" sz="3200" dirty="0"/>
              <a:t>, some as pastors and teachers,”</a:t>
            </a:r>
          </a:p>
          <a:p>
            <a:pPr lvl="2"/>
            <a:r>
              <a:rPr lang="en-US" sz="3200" dirty="0"/>
              <a:t>The word “evangelism” comes from the Greek word meaning “to proclaim the good news.”</a:t>
            </a:r>
          </a:p>
          <a:p>
            <a:pPr lvl="2"/>
            <a:r>
              <a:rPr lang="en-US" sz="3200" dirty="0"/>
              <a:t>The Gift of Evangelism is to teach others how to share the faith.</a:t>
            </a:r>
          </a:p>
        </p:txBody>
      </p:sp>
    </p:spTree>
    <p:extLst>
      <p:ext uri="{BB962C8B-B14F-4D97-AF65-F5344CB8AC3E}">
        <p14:creationId xmlns:p14="http://schemas.microsoft.com/office/powerpoint/2010/main" val="387140237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Evangelism</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This is telling the story of Jesus.</a:t>
            </a:r>
          </a:p>
          <a:p>
            <a:pPr lvl="2"/>
            <a:r>
              <a:rPr lang="en-US" sz="3200" dirty="0"/>
              <a:t>It is not a “nonverbal witness.”</a:t>
            </a:r>
          </a:p>
          <a:p>
            <a:pPr lvl="2"/>
            <a:r>
              <a:rPr lang="en-US" sz="3200" dirty="0"/>
              <a:t>We are all commanded to Evangelize, but there are some who have been given a spiritual power to spread the message of Jesus to the ends of the earth.</a:t>
            </a:r>
          </a:p>
          <a:p>
            <a:pPr lvl="2"/>
            <a:r>
              <a:rPr lang="en-US" sz="3200" dirty="0"/>
              <a:t>Can you think of any New Testament examples?</a:t>
            </a:r>
          </a:p>
        </p:txBody>
      </p:sp>
    </p:spTree>
    <p:extLst>
      <p:ext uri="{BB962C8B-B14F-4D97-AF65-F5344CB8AC3E}">
        <p14:creationId xmlns:p14="http://schemas.microsoft.com/office/powerpoint/2010/main" val="36920991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Evangelism</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3"/>
            <a:r>
              <a:rPr lang="en-US" sz="3000" dirty="0"/>
              <a:t>Philip – Acts 21:8</a:t>
            </a:r>
          </a:p>
          <a:p>
            <a:pPr lvl="4"/>
            <a:r>
              <a:rPr lang="en-US" sz="3000" dirty="0"/>
              <a:t>“The next day we left and came to Caesarea; and we went into the house of Philip the evangelist, one of the seven, and stayed with him.”</a:t>
            </a:r>
            <a:endParaRPr lang="en-US" sz="3200" dirty="0"/>
          </a:p>
          <a:p>
            <a:pPr lvl="2"/>
            <a:r>
              <a:rPr lang="en-US" sz="3200" dirty="0"/>
              <a:t>What is necessary in Evangelism.</a:t>
            </a:r>
          </a:p>
          <a:p>
            <a:pPr lvl="3"/>
            <a:r>
              <a:rPr lang="en-US" sz="3000" dirty="0"/>
              <a:t>1. There must be a desire to evangelize.</a:t>
            </a:r>
          </a:p>
          <a:p>
            <a:pPr lvl="4"/>
            <a:r>
              <a:rPr lang="en-US" sz="3000" dirty="0"/>
              <a:t>This is a special desire in the heart.</a:t>
            </a:r>
          </a:p>
        </p:txBody>
      </p:sp>
    </p:spTree>
    <p:extLst>
      <p:ext uri="{BB962C8B-B14F-4D97-AF65-F5344CB8AC3E}">
        <p14:creationId xmlns:p14="http://schemas.microsoft.com/office/powerpoint/2010/main" val="979275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AF26FF-602C-51AB-B19C-5CF588D144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C69B74-BC65-587E-80EA-8E507C65DADF}"/>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3D6A0625-25C4-466F-270F-407DA047F378}"/>
              </a:ext>
            </a:extLst>
          </p:cNvPr>
          <p:cNvSpPr>
            <a:spLocks noGrp="1"/>
          </p:cNvSpPr>
          <p:nvPr>
            <p:ph idx="1"/>
          </p:nvPr>
        </p:nvSpPr>
        <p:spPr>
          <a:xfrm>
            <a:off x="838200" y="1477108"/>
            <a:ext cx="10515600" cy="4699855"/>
          </a:xfrm>
        </p:spPr>
        <p:txBody>
          <a:bodyPr>
            <a:normAutofit/>
          </a:bodyPr>
          <a:lstStyle/>
          <a:p>
            <a:pPr lvl="1"/>
            <a:r>
              <a:rPr lang="en-US" sz="3400" dirty="0"/>
              <a:t>It is the Greek word “</a:t>
            </a:r>
            <a:r>
              <a:rPr lang="en-US" sz="3400" dirty="0" err="1"/>
              <a:t>paráklētos</a:t>
            </a:r>
            <a:r>
              <a:rPr lang="en-US" sz="3400" dirty="0"/>
              <a:t>.”</a:t>
            </a:r>
          </a:p>
          <a:p>
            <a:pPr lvl="2"/>
            <a:r>
              <a:rPr lang="en-US" sz="3200" dirty="0"/>
              <a:t>It means: summoned, called to one's side, especially called to one's aid;</a:t>
            </a:r>
          </a:p>
          <a:p>
            <a:pPr lvl="2"/>
            <a:r>
              <a:rPr lang="en-US" sz="3200" dirty="0"/>
              <a:t>James 4:8 “Draw near to God, and He will draw near to you”</a:t>
            </a:r>
            <a:endParaRPr lang="en-US" sz="3000" dirty="0"/>
          </a:p>
          <a:p>
            <a:pPr lvl="2"/>
            <a:r>
              <a:rPr lang="en-US" sz="3000" dirty="0"/>
              <a:t>How does God draw near to you?</a:t>
            </a:r>
          </a:p>
          <a:p>
            <a:pPr lvl="3"/>
            <a:r>
              <a:rPr lang="en-US" sz="3000" dirty="0"/>
              <a:t>Through the Holy Spirit.</a:t>
            </a:r>
          </a:p>
        </p:txBody>
      </p:sp>
    </p:spTree>
    <p:extLst>
      <p:ext uri="{BB962C8B-B14F-4D97-AF65-F5344CB8AC3E}">
        <p14:creationId xmlns:p14="http://schemas.microsoft.com/office/powerpoint/2010/main" val="377008440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Evangelism</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4"/>
            <a:r>
              <a:rPr lang="en-US" sz="3000" dirty="0"/>
              <a:t>They constantly want to tell people about Jesus.</a:t>
            </a:r>
          </a:p>
          <a:p>
            <a:pPr lvl="3"/>
            <a:r>
              <a:rPr lang="en-US" sz="3000" dirty="0"/>
              <a:t>2. One must clearly understand the issue.</a:t>
            </a:r>
          </a:p>
          <a:p>
            <a:pPr lvl="4"/>
            <a:r>
              <a:rPr lang="en-US" sz="3000" dirty="0"/>
              <a:t>Those who do the work of an evangelist must have a clear understanding of the gospel message – which </a:t>
            </a:r>
            <a:r>
              <a:rPr lang="en-US" sz="3000"/>
              <a:t>is what?</a:t>
            </a:r>
            <a:endParaRPr lang="en-US" sz="3000" dirty="0"/>
          </a:p>
          <a:p>
            <a:pPr lvl="4"/>
            <a:r>
              <a:rPr lang="en-US" sz="3000" dirty="0"/>
              <a:t>There is no way to communicate it to others unless it is clearly understood by the evangelist.</a:t>
            </a:r>
          </a:p>
        </p:txBody>
      </p:sp>
    </p:spTree>
    <p:extLst>
      <p:ext uri="{BB962C8B-B14F-4D97-AF65-F5344CB8AC3E}">
        <p14:creationId xmlns:p14="http://schemas.microsoft.com/office/powerpoint/2010/main" val="128446433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Evangelism</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3"/>
            <a:r>
              <a:rPr lang="en-US" sz="3000" dirty="0"/>
              <a:t>3. There must be the ability to explain the gospel clearly.</a:t>
            </a:r>
          </a:p>
          <a:p>
            <a:pPr lvl="4"/>
            <a:r>
              <a:rPr lang="en-US" sz="3000" dirty="0"/>
              <a:t>It is not enough to clearly understand the truth about Jesus, it is critical to be able to explain it in an understandable way.</a:t>
            </a:r>
          </a:p>
          <a:p>
            <a:pPr lvl="4"/>
            <a:r>
              <a:rPr lang="en-US" sz="3000" dirty="0"/>
              <a:t>Acts 8:30-31 “So Philip ran up to it and heard him reading the prophet Isaiah.  He asked, “Do you understand what you are reading?”  He replied, “How can I, unless someone guides me?”</a:t>
            </a:r>
          </a:p>
        </p:txBody>
      </p:sp>
    </p:spTree>
    <p:extLst>
      <p:ext uri="{BB962C8B-B14F-4D97-AF65-F5344CB8AC3E}">
        <p14:creationId xmlns:p14="http://schemas.microsoft.com/office/powerpoint/2010/main" val="143247471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Evangelism</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3"/>
            <a:r>
              <a:rPr lang="en-US" sz="3000" dirty="0"/>
              <a:t>4. There has to be a genuine compassion for the lost.</a:t>
            </a:r>
          </a:p>
          <a:p>
            <a:pPr lvl="4"/>
            <a:r>
              <a:rPr lang="en-US" sz="3000" dirty="0"/>
              <a:t>There needs to be an overwhelming concern for the lost.</a:t>
            </a:r>
          </a:p>
          <a:p>
            <a:pPr lvl="4"/>
            <a:r>
              <a:rPr lang="en-US" sz="3000" dirty="0"/>
              <a:t>Those who are gifted with evangelism should have an extraordinary burden for those who do not know Jesus.</a:t>
            </a:r>
          </a:p>
          <a:p>
            <a:pPr lvl="4"/>
            <a:r>
              <a:rPr lang="en-US" sz="3000" dirty="0"/>
              <a:t>You will have the same heart as Jesus had for those who are in unbelief.</a:t>
            </a:r>
          </a:p>
        </p:txBody>
      </p:sp>
    </p:spTree>
    <p:extLst>
      <p:ext uri="{BB962C8B-B14F-4D97-AF65-F5344CB8AC3E}">
        <p14:creationId xmlns:p14="http://schemas.microsoft.com/office/powerpoint/2010/main" val="284820992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Pastors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The Pastoral Gift</a:t>
            </a:r>
          </a:p>
          <a:p>
            <a:pPr lvl="2"/>
            <a:r>
              <a:rPr lang="en-US" sz="3200" dirty="0"/>
              <a:t>Christians need God-given leadership.</a:t>
            </a:r>
          </a:p>
          <a:p>
            <a:pPr lvl="2"/>
            <a:r>
              <a:rPr lang="en-US" sz="3200" dirty="0"/>
              <a:t>Scripture says that a special gift is given to lead the local church.</a:t>
            </a:r>
          </a:p>
          <a:p>
            <a:pPr lvl="2"/>
            <a:r>
              <a:rPr lang="en-US" sz="3200" dirty="0"/>
              <a:t>This is the gift, or office, of being a pastor.</a:t>
            </a:r>
          </a:p>
          <a:p>
            <a:pPr lvl="3"/>
            <a:r>
              <a:rPr lang="en-US" sz="3000" dirty="0"/>
              <a:t>Ephesians 4:11 – “And He gave some to be apostles; some, prophets; some, evangelists; some, pastors, and teachers.”</a:t>
            </a:r>
          </a:p>
        </p:txBody>
      </p:sp>
    </p:spTree>
    <p:extLst>
      <p:ext uri="{BB962C8B-B14F-4D97-AF65-F5344CB8AC3E}">
        <p14:creationId xmlns:p14="http://schemas.microsoft.com/office/powerpoint/2010/main" val="105223043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Pastors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3"/>
            <a:r>
              <a:rPr lang="en-US" sz="3000" dirty="0"/>
              <a:t>This verse in Ephesians is the only place where the gift of pastor is mentioned.</a:t>
            </a:r>
          </a:p>
          <a:p>
            <a:pPr lvl="2"/>
            <a:r>
              <a:rPr lang="en-US" sz="3200" dirty="0"/>
              <a:t>A pastor is supernaturally called by God to oversee a group of believers.</a:t>
            </a:r>
          </a:p>
          <a:p>
            <a:pPr lvl="3"/>
            <a:r>
              <a:rPr lang="en-US" sz="3000" dirty="0"/>
              <a:t>The pastor is to be the teaching elder.</a:t>
            </a:r>
          </a:p>
          <a:p>
            <a:pPr lvl="3"/>
            <a:r>
              <a:rPr lang="en-US" sz="3000" dirty="0"/>
              <a:t>In the New Testament he is also called “shepherd” or “bishop.”</a:t>
            </a:r>
          </a:p>
          <a:p>
            <a:pPr lvl="3"/>
            <a:r>
              <a:rPr lang="en-US" sz="3000" dirty="0"/>
              <a:t>He is an overseer of God’s flock.</a:t>
            </a:r>
          </a:p>
        </p:txBody>
      </p:sp>
    </p:spTree>
    <p:extLst>
      <p:ext uri="{BB962C8B-B14F-4D97-AF65-F5344CB8AC3E}">
        <p14:creationId xmlns:p14="http://schemas.microsoft.com/office/powerpoint/2010/main" val="14078800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Pastors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This gift enables one to teach the congregation.</a:t>
            </a:r>
          </a:p>
          <a:p>
            <a:pPr lvl="3"/>
            <a:r>
              <a:rPr lang="en-US" sz="3000" dirty="0"/>
              <a:t>He is to equip and enable the believers to do the work of the ministry.</a:t>
            </a:r>
          </a:p>
          <a:p>
            <a:pPr lvl="3"/>
            <a:r>
              <a:rPr lang="en-US" sz="3000" dirty="0"/>
              <a:t>He is a physical and a spiritual shepherd.</a:t>
            </a:r>
          </a:p>
          <a:p>
            <a:pPr lvl="2"/>
            <a:r>
              <a:rPr lang="en-US" sz="3200" dirty="0"/>
              <a:t>In this gift is a calling, not a profession.</a:t>
            </a:r>
          </a:p>
          <a:p>
            <a:pPr lvl="3"/>
            <a:r>
              <a:rPr lang="en-US" sz="3000" dirty="0"/>
              <a:t>It is not an appointment by any human being.</a:t>
            </a:r>
          </a:p>
          <a:p>
            <a:pPr lvl="3"/>
            <a:r>
              <a:rPr lang="en-US" sz="3000" dirty="0"/>
              <a:t>It is an appointment by God.</a:t>
            </a:r>
          </a:p>
        </p:txBody>
      </p:sp>
    </p:spTree>
    <p:extLst>
      <p:ext uri="{BB962C8B-B14F-4D97-AF65-F5344CB8AC3E}">
        <p14:creationId xmlns:p14="http://schemas.microsoft.com/office/powerpoint/2010/main" val="25895406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Teaching</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The Gift of Teaching</a:t>
            </a:r>
          </a:p>
          <a:p>
            <a:pPr lvl="2"/>
            <a:r>
              <a:rPr lang="en-US" sz="3200" dirty="0"/>
              <a:t>This is a God-given ability to properly interpret and explain God’s Word to others.</a:t>
            </a:r>
          </a:p>
          <a:p>
            <a:pPr lvl="2"/>
            <a:r>
              <a:rPr lang="en-US" sz="3200" dirty="0"/>
              <a:t>This gift does not require a person with superior knowledge.</a:t>
            </a:r>
          </a:p>
          <a:p>
            <a:pPr lvl="2"/>
            <a:r>
              <a:rPr lang="en-US" sz="3200" dirty="0"/>
              <a:t>This person merely understands the truth of God and is able to clearly explain it to others</a:t>
            </a:r>
          </a:p>
        </p:txBody>
      </p:sp>
    </p:spTree>
    <p:extLst>
      <p:ext uri="{BB962C8B-B14F-4D97-AF65-F5344CB8AC3E}">
        <p14:creationId xmlns:p14="http://schemas.microsoft.com/office/powerpoint/2010/main" val="308711668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Teaching</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Do you have the gift of teaching?</a:t>
            </a:r>
          </a:p>
          <a:p>
            <a:pPr lvl="3"/>
            <a:r>
              <a:rPr lang="en-US" sz="3000" dirty="0"/>
              <a:t>Are you concerned with accuracy when the Word of God is taught?</a:t>
            </a:r>
          </a:p>
          <a:p>
            <a:pPr lvl="3"/>
            <a:r>
              <a:rPr lang="en-US" sz="3000" dirty="0"/>
              <a:t>Do you desire to see the truth passed on to the next generation and to those who are lacking wisdom?</a:t>
            </a:r>
          </a:p>
          <a:p>
            <a:pPr lvl="3"/>
            <a:r>
              <a:rPr lang="en-US" sz="3000" dirty="0"/>
              <a:t>Do you wish to see the lives of others changed as a result of information being given to them?</a:t>
            </a:r>
          </a:p>
        </p:txBody>
      </p:sp>
    </p:spTree>
    <p:extLst>
      <p:ext uri="{BB962C8B-B14F-4D97-AF65-F5344CB8AC3E}">
        <p14:creationId xmlns:p14="http://schemas.microsoft.com/office/powerpoint/2010/main" val="327293246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Teaching</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Those who have been gifted as teachers are challenged by God’s Word to exhibit certain behaviors.</a:t>
            </a:r>
          </a:p>
          <a:p>
            <a:pPr lvl="3"/>
            <a:r>
              <a:rPr lang="en-US" sz="3000" dirty="0"/>
              <a:t>1. Self-control – focus on the issue that is at hand and avoid detours as they prepare and teach.</a:t>
            </a:r>
          </a:p>
          <a:p>
            <a:pPr lvl="3"/>
            <a:r>
              <a:rPr lang="en-US" sz="3000" dirty="0"/>
              <a:t>2. A respect for the Word of God – they seek the truth of Scripture and will not deny its validity.</a:t>
            </a:r>
          </a:p>
          <a:p>
            <a:pPr lvl="3"/>
            <a:r>
              <a:rPr lang="en-US" sz="3000" dirty="0"/>
              <a:t>3. Are diligent – they stick to their research until they have a thorough knowledge of the subject.</a:t>
            </a:r>
          </a:p>
        </p:txBody>
      </p:sp>
    </p:spTree>
    <p:extLst>
      <p:ext uri="{BB962C8B-B14F-4D97-AF65-F5344CB8AC3E}">
        <p14:creationId xmlns:p14="http://schemas.microsoft.com/office/powerpoint/2010/main" val="2944261192"/>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Teaching</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3"/>
            <a:r>
              <a:rPr lang="en-US" sz="3000" dirty="0"/>
              <a:t>4. Are dependable – others can rely on them to “rightly divide” the Word of truth.</a:t>
            </a:r>
          </a:p>
          <a:p>
            <a:pPr lvl="2"/>
            <a:r>
              <a:rPr lang="en-US" sz="3200" dirty="0"/>
              <a:t>If you find teaching a burden, you do not have this gift.</a:t>
            </a:r>
          </a:p>
          <a:p>
            <a:pPr lvl="2"/>
            <a:r>
              <a:rPr lang="en-US" sz="3200" dirty="0"/>
              <a:t>If there is no greater joy than studying the Bible and then share what has been learned, you may have this gift.</a:t>
            </a:r>
          </a:p>
        </p:txBody>
      </p:sp>
    </p:spTree>
    <p:extLst>
      <p:ext uri="{BB962C8B-B14F-4D97-AF65-F5344CB8AC3E}">
        <p14:creationId xmlns:p14="http://schemas.microsoft.com/office/powerpoint/2010/main" val="1859220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B7A571-A243-1B55-EC6C-498627E9BB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422D77-CE61-CBFB-AD64-D6F2FE2D701E}"/>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06BF6F7D-F86D-6831-480F-B208C6412E7A}"/>
              </a:ext>
            </a:extLst>
          </p:cNvPr>
          <p:cNvSpPr>
            <a:spLocks noGrp="1"/>
          </p:cNvSpPr>
          <p:nvPr>
            <p:ph idx="1"/>
          </p:nvPr>
        </p:nvSpPr>
        <p:spPr>
          <a:xfrm>
            <a:off x="838200" y="1477108"/>
            <a:ext cx="10515600" cy="4699855"/>
          </a:xfrm>
        </p:spPr>
        <p:txBody>
          <a:bodyPr>
            <a:normAutofit/>
          </a:bodyPr>
          <a:lstStyle/>
          <a:p>
            <a:r>
              <a:rPr lang="en-US" sz="3600" dirty="0"/>
              <a:t>The Holy Spirit only speaks what He hears</a:t>
            </a:r>
            <a:r>
              <a:rPr lang="en-US" sz="3400" dirty="0"/>
              <a:t>.</a:t>
            </a:r>
          </a:p>
          <a:p>
            <a:pPr lvl="1"/>
            <a:r>
              <a:rPr lang="en-US" sz="3400" dirty="0"/>
              <a:t>He is subservient to the Father and the Son and passes on the things He is sent to say.</a:t>
            </a:r>
          </a:p>
          <a:p>
            <a:pPr lvl="1"/>
            <a:r>
              <a:rPr lang="en-US" sz="3400" dirty="0"/>
              <a:t>Remember, the Holy Spirit is not an “it.”</a:t>
            </a:r>
          </a:p>
          <a:p>
            <a:pPr lvl="1"/>
            <a:r>
              <a:rPr lang="en-US" sz="3400" dirty="0"/>
              <a:t>He is repeatedly referred to as a “He.”</a:t>
            </a:r>
          </a:p>
          <a:p>
            <a:pPr marL="457200" lvl="1" indent="0">
              <a:buNone/>
            </a:pPr>
            <a:endParaRPr lang="en-US" sz="3400" dirty="0"/>
          </a:p>
          <a:p>
            <a:pPr lvl="1"/>
            <a:endParaRPr lang="en-US" sz="3400" dirty="0"/>
          </a:p>
          <a:p>
            <a:pPr lvl="1"/>
            <a:endParaRPr lang="en-US" sz="3400" dirty="0"/>
          </a:p>
        </p:txBody>
      </p:sp>
    </p:spTree>
    <p:extLst>
      <p:ext uri="{BB962C8B-B14F-4D97-AF65-F5344CB8AC3E}">
        <p14:creationId xmlns:p14="http://schemas.microsoft.com/office/powerpoint/2010/main" val="661806680"/>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Teaching</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2"/>
            <a:r>
              <a:rPr lang="en-US" sz="3200" dirty="0"/>
              <a:t>Teachers have a greater responsibility.</a:t>
            </a:r>
          </a:p>
          <a:p>
            <a:pPr lvl="3"/>
            <a:r>
              <a:rPr lang="en-US" sz="3000" dirty="0"/>
              <a:t>The Bible warns of the great responsibility of being a teacher of the Word of God.</a:t>
            </a:r>
          </a:p>
          <a:p>
            <a:pPr lvl="3"/>
            <a:r>
              <a:rPr lang="en-US" sz="3000" dirty="0"/>
              <a:t>Teachers will be judged with greater strictness.</a:t>
            </a:r>
          </a:p>
          <a:p>
            <a:pPr lvl="4"/>
            <a:r>
              <a:rPr lang="en-US" sz="3000" dirty="0"/>
              <a:t>James 3:1 “Not many of you should become teachers, by brothers and sisters, for you know that we who teach will be judge with greater strictness.”</a:t>
            </a:r>
          </a:p>
          <a:p>
            <a:pPr lvl="3"/>
            <a:r>
              <a:rPr lang="en-US" sz="3000" dirty="0"/>
              <a:t>This is a tremendous responsibility.</a:t>
            </a:r>
          </a:p>
        </p:txBody>
      </p:sp>
    </p:spTree>
    <p:extLst>
      <p:ext uri="{BB962C8B-B14F-4D97-AF65-F5344CB8AC3E}">
        <p14:creationId xmlns:p14="http://schemas.microsoft.com/office/powerpoint/2010/main" val="299016677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Teaching</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While the gift of teaching is certainly God-given, it can and should be developed through diligent study.</a:t>
            </a:r>
          </a:p>
          <a:p>
            <a:pPr lvl="2"/>
            <a:r>
              <a:rPr lang="en-US" sz="3200" dirty="0"/>
              <a:t>The ultimate purpose of good teaching is to bring people to maturity in Jesus Christ.</a:t>
            </a:r>
          </a:p>
          <a:p>
            <a:pPr lvl="2"/>
            <a:r>
              <a:rPr lang="en-US" sz="3200" dirty="0"/>
              <a:t>If you have this desire, you may have the gift of teaching.</a:t>
            </a:r>
          </a:p>
        </p:txBody>
      </p:sp>
    </p:spTree>
    <p:extLst>
      <p:ext uri="{BB962C8B-B14F-4D97-AF65-F5344CB8AC3E}">
        <p14:creationId xmlns:p14="http://schemas.microsoft.com/office/powerpoint/2010/main" val="255437418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Service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The Gift of Service</a:t>
            </a:r>
          </a:p>
          <a:p>
            <a:pPr lvl="2"/>
            <a:r>
              <a:rPr lang="en-US" sz="3200" dirty="0"/>
              <a:t>I Corinthians 12:28: “And God hath set some in the church, first apostles secondarily prophets, thirdly teachers, after that miracles, then gifts of healings, </a:t>
            </a:r>
            <a:r>
              <a:rPr lang="en-US" sz="3200" u="sng" dirty="0"/>
              <a:t>helps</a:t>
            </a:r>
            <a:r>
              <a:rPr lang="en-US" sz="3200" dirty="0"/>
              <a:t>, governments, diversities of tongues.</a:t>
            </a:r>
          </a:p>
          <a:p>
            <a:pPr lvl="2"/>
            <a:r>
              <a:rPr lang="en-US" sz="3200" dirty="0"/>
              <a:t>Romans 12:7: “Or ministry, let us wait on our ministering: or he that teacheth, on teaching.</a:t>
            </a:r>
          </a:p>
        </p:txBody>
      </p:sp>
    </p:spTree>
    <p:extLst>
      <p:ext uri="{BB962C8B-B14F-4D97-AF65-F5344CB8AC3E}">
        <p14:creationId xmlns:p14="http://schemas.microsoft.com/office/powerpoint/2010/main" val="215394021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Service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The word helps: </a:t>
            </a:r>
            <a:r>
              <a:rPr lang="en-US" sz="3200" dirty="0" err="1"/>
              <a:t>antilempsis</a:t>
            </a:r>
            <a:r>
              <a:rPr lang="en-US" sz="3200" dirty="0"/>
              <a:t>: relief; help</a:t>
            </a:r>
          </a:p>
          <a:p>
            <a:pPr lvl="3"/>
            <a:r>
              <a:rPr lang="en-US" sz="3000" dirty="0"/>
              <a:t>This is the only place this Greek word is used.</a:t>
            </a:r>
          </a:p>
          <a:p>
            <a:pPr lvl="3"/>
            <a:r>
              <a:rPr lang="en-US" sz="3000" dirty="0"/>
              <a:t>It has reference to the ministrations of the deacons.</a:t>
            </a:r>
          </a:p>
          <a:p>
            <a:pPr lvl="2"/>
            <a:r>
              <a:rPr lang="en-US" sz="3200" dirty="0"/>
              <a:t>The word ministry: diakonia: service, ministering, the ministration of those who render to others, the office of deacon</a:t>
            </a:r>
          </a:p>
          <a:p>
            <a:pPr lvl="2"/>
            <a:r>
              <a:rPr lang="en-US" sz="3200" dirty="0"/>
              <a:t>It is what we would call today: Service or Ministry</a:t>
            </a:r>
          </a:p>
        </p:txBody>
      </p:sp>
    </p:spTree>
    <p:extLst>
      <p:ext uri="{BB962C8B-B14F-4D97-AF65-F5344CB8AC3E}">
        <p14:creationId xmlns:p14="http://schemas.microsoft.com/office/powerpoint/2010/main" val="267789744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Service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This gift has the idea of supporting those in need.</a:t>
            </a:r>
          </a:p>
          <a:p>
            <a:pPr lvl="2"/>
            <a:r>
              <a:rPr lang="en-US" sz="3200" dirty="0"/>
              <a:t>Paul calls this “helps” in I Corinthians and then “ministry” in Romans.</a:t>
            </a:r>
          </a:p>
          <a:p>
            <a:pPr lvl="2"/>
            <a:r>
              <a:rPr lang="en-US" sz="3200" dirty="0"/>
              <a:t>There is much overlap but should be treated as one gift.</a:t>
            </a:r>
          </a:p>
          <a:p>
            <a:pPr lvl="2"/>
            <a:r>
              <a:rPr lang="en-US" sz="3200" dirty="0"/>
              <a:t>The Gift of Ministering helps the church in a supporting role.</a:t>
            </a:r>
          </a:p>
          <a:p>
            <a:pPr lvl="2"/>
            <a:r>
              <a:rPr lang="en-US" sz="3200" dirty="0"/>
              <a:t>God raised up men to support the Apostles.</a:t>
            </a:r>
          </a:p>
        </p:txBody>
      </p:sp>
    </p:spTree>
    <p:extLst>
      <p:ext uri="{BB962C8B-B14F-4D97-AF65-F5344CB8AC3E}">
        <p14:creationId xmlns:p14="http://schemas.microsoft.com/office/powerpoint/2010/main" val="2695180958"/>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Service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2"/>
            <a:r>
              <a:rPr lang="en-US" sz="3200" dirty="0"/>
              <a:t>Those with the Gift of Service have an awareness of others needs and a desire to meet them.</a:t>
            </a:r>
          </a:p>
          <a:p>
            <a:pPr lvl="3"/>
            <a:r>
              <a:rPr lang="en-US" sz="3000" dirty="0"/>
              <a:t>You have a heart that can’t help but reach out.</a:t>
            </a:r>
          </a:p>
          <a:p>
            <a:pPr lvl="3"/>
            <a:r>
              <a:rPr lang="en-US" sz="3000" dirty="0"/>
              <a:t>Your greatest satisfaction comes in seeing a need met, in part, or in full.</a:t>
            </a:r>
          </a:p>
          <a:p>
            <a:pPr lvl="2"/>
            <a:r>
              <a:rPr lang="en-US" sz="3200" dirty="0"/>
              <a:t>Those with this gift experience true joy in helping others.</a:t>
            </a:r>
          </a:p>
          <a:p>
            <a:pPr lvl="3"/>
            <a:r>
              <a:rPr lang="en-US" sz="3000" dirty="0"/>
              <a:t>You take delight in seeing the accomplishments of others and are willing to help make that happen.</a:t>
            </a:r>
          </a:p>
        </p:txBody>
      </p:sp>
    </p:spTree>
    <p:extLst>
      <p:ext uri="{BB962C8B-B14F-4D97-AF65-F5344CB8AC3E}">
        <p14:creationId xmlns:p14="http://schemas.microsoft.com/office/powerpoint/2010/main" val="16935781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Service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2"/>
            <a:r>
              <a:rPr lang="en-US" sz="3200" dirty="0"/>
              <a:t>Examples in the Bible are Timothy and Erastus.</a:t>
            </a:r>
          </a:p>
          <a:p>
            <a:pPr lvl="3"/>
            <a:r>
              <a:rPr lang="en-US" sz="3000" dirty="0"/>
              <a:t>They are called “helpers”</a:t>
            </a:r>
          </a:p>
          <a:p>
            <a:pPr lvl="3"/>
            <a:r>
              <a:rPr lang="en-US" sz="3000" dirty="0"/>
              <a:t>We also read about John Mark assisting the disciples.</a:t>
            </a:r>
          </a:p>
          <a:p>
            <a:pPr lvl="2"/>
            <a:r>
              <a:rPr lang="en-US" sz="3200" dirty="0"/>
              <a:t>Jesus said that if you want to be great, you must  </a:t>
            </a:r>
            <a:r>
              <a:rPr lang="en-US" sz="3200"/>
              <a:t>be the </a:t>
            </a:r>
            <a:r>
              <a:rPr lang="en-US" sz="3200" dirty="0"/>
              <a:t>servant.</a:t>
            </a:r>
          </a:p>
          <a:p>
            <a:pPr lvl="3"/>
            <a:r>
              <a:rPr lang="en-US" sz="3000" dirty="0"/>
              <a:t>It is the greatest to be a servant.</a:t>
            </a:r>
          </a:p>
          <a:p>
            <a:pPr lvl="3"/>
            <a:r>
              <a:rPr lang="en-US" sz="3000" dirty="0"/>
              <a:t>We are all called to help, but some are specially equipped to do it.</a:t>
            </a:r>
          </a:p>
        </p:txBody>
      </p:sp>
    </p:spTree>
    <p:extLst>
      <p:ext uri="{BB962C8B-B14F-4D97-AF65-F5344CB8AC3E}">
        <p14:creationId xmlns:p14="http://schemas.microsoft.com/office/powerpoint/2010/main" val="50355941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Administration</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1"/>
            <a:r>
              <a:rPr lang="en-US" sz="3400" dirty="0"/>
              <a:t>The Gift of Governing, Organization, Leadership</a:t>
            </a:r>
          </a:p>
          <a:p>
            <a:pPr lvl="2"/>
            <a:r>
              <a:rPr lang="en-US" sz="3200" dirty="0"/>
              <a:t>In I Corinthians 12:28 it is the Greek word “</a:t>
            </a:r>
            <a:r>
              <a:rPr lang="en-US" sz="3200" dirty="0" err="1"/>
              <a:t>kybermesis</a:t>
            </a:r>
            <a:r>
              <a:rPr lang="en-US" sz="3200" dirty="0"/>
              <a:t>.”</a:t>
            </a:r>
          </a:p>
          <a:p>
            <a:pPr lvl="3"/>
            <a:r>
              <a:rPr lang="en-US" sz="3000" dirty="0"/>
              <a:t>It is a noun and means to govern.</a:t>
            </a:r>
          </a:p>
          <a:p>
            <a:pPr lvl="3"/>
            <a:r>
              <a:rPr lang="en-US" sz="3000" dirty="0"/>
              <a:t>It has the sense of wise counsels.</a:t>
            </a:r>
          </a:p>
          <a:p>
            <a:pPr lvl="2"/>
            <a:r>
              <a:rPr lang="en-US" sz="3200" dirty="0"/>
              <a:t>In Romans 12:8 it is the Greek word “</a:t>
            </a:r>
            <a:r>
              <a:rPr lang="en-US" sz="3200" dirty="0" err="1"/>
              <a:t>proistemi</a:t>
            </a:r>
            <a:r>
              <a:rPr lang="en-US" sz="3200" dirty="0"/>
              <a:t>.”</a:t>
            </a:r>
          </a:p>
          <a:p>
            <a:pPr lvl="3"/>
            <a:r>
              <a:rPr lang="en-US" sz="3000" dirty="0"/>
              <a:t>It is a verb and means to set or place before, preside over.</a:t>
            </a:r>
          </a:p>
          <a:p>
            <a:pPr lvl="3"/>
            <a:r>
              <a:rPr lang="en-US" sz="3000" dirty="0"/>
              <a:t>It has the sense of being a protector or guardian.</a:t>
            </a:r>
          </a:p>
        </p:txBody>
      </p:sp>
    </p:spTree>
    <p:extLst>
      <p:ext uri="{BB962C8B-B14F-4D97-AF65-F5344CB8AC3E}">
        <p14:creationId xmlns:p14="http://schemas.microsoft.com/office/powerpoint/2010/main" val="171019617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Administration</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2"/>
            <a:r>
              <a:rPr lang="en-US" sz="3200" dirty="0"/>
              <a:t>Here is a God-given spiritual gift that is the gift of administration or administrating.</a:t>
            </a:r>
          </a:p>
          <a:p>
            <a:pPr lvl="3"/>
            <a:r>
              <a:rPr lang="en-US" sz="3000" dirty="0"/>
              <a:t>It is also called ruling or leadership.</a:t>
            </a:r>
          </a:p>
          <a:p>
            <a:pPr lvl="3"/>
            <a:r>
              <a:rPr lang="en-US" sz="3000" dirty="0"/>
              <a:t>Paul uses two different Greek word to describe this gift.</a:t>
            </a:r>
          </a:p>
          <a:p>
            <a:pPr lvl="3"/>
            <a:r>
              <a:rPr lang="en-US" sz="3000" dirty="0"/>
              <a:t>Because they are similar in nature they are treated as one gift.</a:t>
            </a:r>
          </a:p>
          <a:p>
            <a:pPr lvl="3"/>
            <a:r>
              <a:rPr lang="en-US" sz="3000" dirty="0"/>
              <a:t>It is the ability to govern the things of God in the Church.</a:t>
            </a:r>
          </a:p>
        </p:txBody>
      </p:sp>
    </p:spTree>
    <p:extLst>
      <p:ext uri="{BB962C8B-B14F-4D97-AF65-F5344CB8AC3E}">
        <p14:creationId xmlns:p14="http://schemas.microsoft.com/office/powerpoint/2010/main" val="328858294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Administration</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This is a gift that Pastors and Elders would have.</a:t>
            </a:r>
          </a:p>
          <a:p>
            <a:pPr lvl="3"/>
            <a:r>
              <a:rPr lang="en-US" sz="3000" dirty="0"/>
              <a:t>All who exercise authority in the church should have this gift.</a:t>
            </a:r>
          </a:p>
          <a:p>
            <a:pPr lvl="3"/>
            <a:r>
              <a:rPr lang="en-US" sz="3000" dirty="0"/>
              <a:t>We should not necessarily assume that all those in leadership position have this particular gift.</a:t>
            </a:r>
          </a:p>
          <a:p>
            <a:pPr lvl="3"/>
            <a:r>
              <a:rPr lang="en-US" sz="3000" dirty="0"/>
              <a:t>When a person is to be placed in a leadership position, we should look for those who have this gift.</a:t>
            </a:r>
          </a:p>
        </p:txBody>
      </p:sp>
    </p:spTree>
    <p:extLst>
      <p:ext uri="{BB962C8B-B14F-4D97-AF65-F5344CB8AC3E}">
        <p14:creationId xmlns:p14="http://schemas.microsoft.com/office/powerpoint/2010/main" val="2119626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E037D-0FE0-EAC1-295E-72A43A0750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F84665-908E-0157-3BAA-CEA13557DBAD}"/>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BAE94AC1-D3E8-A720-5479-5B765905A107}"/>
              </a:ext>
            </a:extLst>
          </p:cNvPr>
          <p:cNvSpPr>
            <a:spLocks noGrp="1"/>
          </p:cNvSpPr>
          <p:nvPr>
            <p:ph idx="1"/>
          </p:nvPr>
        </p:nvSpPr>
        <p:spPr>
          <a:xfrm>
            <a:off x="838200" y="1477108"/>
            <a:ext cx="10515600" cy="4699855"/>
          </a:xfrm>
        </p:spPr>
        <p:txBody>
          <a:bodyPr>
            <a:normAutofit/>
          </a:bodyPr>
          <a:lstStyle/>
          <a:p>
            <a:r>
              <a:rPr lang="en-US" sz="3600" dirty="0"/>
              <a:t>John 14: 16 “And I will pray the Father, and He shall give you another Comforter, that he may abide with you forever;</a:t>
            </a:r>
          </a:p>
          <a:p>
            <a:pPr lvl="1"/>
            <a:r>
              <a:rPr lang="en-US" sz="3400" dirty="0"/>
              <a:t>How long is “forever?”</a:t>
            </a:r>
          </a:p>
          <a:p>
            <a:pPr lvl="1"/>
            <a:endParaRPr lang="en-US" sz="3400" dirty="0"/>
          </a:p>
          <a:p>
            <a:pPr lvl="1"/>
            <a:r>
              <a:rPr lang="en-US" sz="3400" dirty="0"/>
              <a:t>He never leaves us, but lives with us forever.</a:t>
            </a:r>
          </a:p>
        </p:txBody>
      </p:sp>
    </p:spTree>
    <p:extLst>
      <p:ext uri="{BB962C8B-B14F-4D97-AF65-F5344CB8AC3E}">
        <p14:creationId xmlns:p14="http://schemas.microsoft.com/office/powerpoint/2010/main" val="402433682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Administration</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2"/>
            <a:r>
              <a:rPr lang="en-US" sz="3200" dirty="0"/>
              <a:t>The Bible reveals several qualities that those who have this gift possess.</a:t>
            </a:r>
          </a:p>
          <a:p>
            <a:pPr lvl="3"/>
            <a:r>
              <a:rPr lang="en-US" sz="3000" dirty="0"/>
              <a:t>They are organized in their thinking.</a:t>
            </a:r>
          </a:p>
          <a:p>
            <a:pPr lvl="3"/>
            <a:r>
              <a:rPr lang="en-US" sz="3000" dirty="0"/>
              <a:t>They are willing to assume responsibility for all aspects of a project.</a:t>
            </a:r>
          </a:p>
          <a:p>
            <a:pPr lvl="3"/>
            <a:r>
              <a:rPr lang="en-US" sz="3000" dirty="0"/>
              <a:t>They demonstrate humility  by recognizing that others must be part of the team.</a:t>
            </a:r>
          </a:p>
          <a:p>
            <a:pPr lvl="3"/>
            <a:r>
              <a:rPr lang="en-US" sz="3000" dirty="0"/>
              <a:t>They are determined in their work and are loyal to God and others in authority.</a:t>
            </a:r>
          </a:p>
          <a:p>
            <a:pPr lvl="3"/>
            <a:endParaRPr lang="en-US" sz="3000" dirty="0"/>
          </a:p>
        </p:txBody>
      </p:sp>
    </p:spTree>
    <p:extLst>
      <p:ext uri="{BB962C8B-B14F-4D97-AF65-F5344CB8AC3E}">
        <p14:creationId xmlns:p14="http://schemas.microsoft.com/office/powerpoint/2010/main" val="65872310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Administration</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This gift helps preserve order in the body of Christ.</a:t>
            </a:r>
          </a:p>
          <a:p>
            <a:pPr lvl="2"/>
            <a:r>
              <a:rPr lang="en-US" sz="3200" dirty="0"/>
              <a:t>A true Christian leader is one that God has raised up.</a:t>
            </a:r>
          </a:p>
          <a:p>
            <a:pPr lvl="2"/>
            <a:r>
              <a:rPr lang="en-US" sz="3200" dirty="0"/>
              <a:t>This person will make decisions with the best interest of the church in mind.</a:t>
            </a:r>
          </a:p>
          <a:p>
            <a:pPr lvl="2"/>
            <a:r>
              <a:rPr lang="en-US" sz="3200" dirty="0"/>
              <a:t>It is not a responsibility which a new believer should have.</a:t>
            </a:r>
          </a:p>
        </p:txBody>
      </p:sp>
    </p:spTree>
    <p:extLst>
      <p:ext uri="{BB962C8B-B14F-4D97-AF65-F5344CB8AC3E}">
        <p14:creationId xmlns:p14="http://schemas.microsoft.com/office/powerpoint/2010/main" val="2457669666"/>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Exhortation</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1"/>
            <a:r>
              <a:rPr lang="en-US" sz="3400" dirty="0"/>
              <a:t>The Gift of Exhortation (Encouragement)</a:t>
            </a:r>
          </a:p>
          <a:p>
            <a:pPr lvl="2"/>
            <a:r>
              <a:rPr lang="en-US" sz="3200" dirty="0"/>
              <a:t>Romans 12:6-8</a:t>
            </a:r>
          </a:p>
          <a:p>
            <a:pPr lvl="3"/>
            <a:r>
              <a:rPr lang="en-US" sz="3000" dirty="0"/>
              <a:t>“Having then gifts differing according to the grace that is given to us, whether prophecy, let us prophesy according to the proportion of faith; Or ministry, let us wait on our ministering: or he that teacheth, on teaching; Or he that exhorteth, on exhortation: he that giveth, let him do it with simplicity; he that ruleth, with diligence; he that sheweth mercy, with cheerfulness.”</a:t>
            </a:r>
          </a:p>
          <a:p>
            <a:endParaRPr lang="en-US" sz="3600" dirty="0"/>
          </a:p>
        </p:txBody>
      </p:sp>
    </p:spTree>
    <p:extLst>
      <p:ext uri="{BB962C8B-B14F-4D97-AF65-F5344CB8AC3E}">
        <p14:creationId xmlns:p14="http://schemas.microsoft.com/office/powerpoint/2010/main" val="341296314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Exhortation</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2"/>
            <a:r>
              <a:rPr lang="en-US" sz="3200" dirty="0"/>
              <a:t>This is the Greek word “</a:t>
            </a:r>
            <a:r>
              <a:rPr lang="en-US" sz="3200" dirty="0" err="1"/>
              <a:t>parakaleo</a:t>
            </a:r>
            <a:r>
              <a:rPr lang="en-US" sz="3200" dirty="0"/>
              <a:t>.”</a:t>
            </a:r>
          </a:p>
          <a:p>
            <a:pPr lvl="3"/>
            <a:r>
              <a:rPr lang="en-US" sz="3000" dirty="0"/>
              <a:t>It is a verb meaning to encourage, strengthen.</a:t>
            </a:r>
          </a:p>
          <a:p>
            <a:pPr lvl="2"/>
            <a:r>
              <a:rPr lang="en-US" sz="3200" dirty="0"/>
              <a:t>It comes from a root word that means “to advocate or comfort.”</a:t>
            </a:r>
          </a:p>
          <a:p>
            <a:pPr lvl="2"/>
            <a:r>
              <a:rPr lang="en-US" sz="3200" dirty="0"/>
              <a:t>The Exhorter is one who encourages.</a:t>
            </a:r>
          </a:p>
          <a:p>
            <a:pPr lvl="3"/>
            <a:r>
              <a:rPr lang="en-US" sz="3000" dirty="0"/>
              <a:t>Are you concerned about correcting error wherever you find it?</a:t>
            </a:r>
          </a:p>
          <a:p>
            <a:pPr lvl="3"/>
            <a:r>
              <a:rPr lang="en-US" sz="3000" dirty="0"/>
              <a:t>Do you care deeply about helping people avoid mistakes?</a:t>
            </a:r>
          </a:p>
          <a:p>
            <a:endParaRPr lang="en-US" sz="3600" dirty="0"/>
          </a:p>
        </p:txBody>
      </p:sp>
    </p:spTree>
    <p:extLst>
      <p:ext uri="{BB962C8B-B14F-4D97-AF65-F5344CB8AC3E}">
        <p14:creationId xmlns:p14="http://schemas.microsoft.com/office/powerpoint/2010/main" val="108779895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Exhortation</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2"/>
            <a:r>
              <a:rPr lang="en-US" sz="3200" dirty="0"/>
              <a:t>Barnabas was an encourager.</a:t>
            </a:r>
          </a:p>
          <a:p>
            <a:pPr lvl="3"/>
            <a:r>
              <a:rPr lang="en-US" sz="3000" dirty="0"/>
              <a:t>Acts 9:26,27 – “And when Saul was come to Jerusalem, he tried to join himself to the disciples: but they were all afraid of him, and believed not that he was a disciple. But Barnabas took him, and brought him to the apostles, and declared unto them how he had seen the Lord in the way, and that he had spoken to him, and how he had preached boldly at Damascus in the name of Jesus.”</a:t>
            </a:r>
          </a:p>
          <a:p>
            <a:endParaRPr lang="en-US" sz="3600" dirty="0"/>
          </a:p>
        </p:txBody>
      </p:sp>
    </p:spTree>
    <p:extLst>
      <p:ext uri="{BB962C8B-B14F-4D97-AF65-F5344CB8AC3E}">
        <p14:creationId xmlns:p14="http://schemas.microsoft.com/office/powerpoint/2010/main" val="205147551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Exhortation</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The Bible reveals important qualities of those who possess the gift of exhortation.</a:t>
            </a:r>
          </a:p>
          <a:p>
            <a:pPr lvl="2"/>
            <a:r>
              <a:rPr lang="en-US" sz="3200" dirty="0"/>
              <a:t>1.  They desire to see others grow in their faith.</a:t>
            </a:r>
          </a:p>
          <a:p>
            <a:pPr lvl="3"/>
            <a:r>
              <a:rPr lang="en-US" sz="3000" dirty="0"/>
              <a:t>Exhorters want to see others growing in their spiritual lives.</a:t>
            </a:r>
          </a:p>
          <a:p>
            <a:pPr lvl="3"/>
            <a:r>
              <a:rPr lang="en-US" sz="3000" dirty="0"/>
              <a:t>They are people-oriented and maturity-oriented.</a:t>
            </a:r>
          </a:p>
          <a:p>
            <a:pPr lvl="3"/>
            <a:r>
              <a:rPr lang="en-US" sz="3000" dirty="0"/>
              <a:t>Exhorters are quick to ask, “Where are you in your spiritual life?”</a:t>
            </a:r>
          </a:p>
        </p:txBody>
      </p:sp>
    </p:spTree>
    <p:extLst>
      <p:ext uri="{BB962C8B-B14F-4D97-AF65-F5344CB8AC3E}">
        <p14:creationId xmlns:p14="http://schemas.microsoft.com/office/powerpoint/2010/main" val="229304963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Exhortation</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2.  Those with this gift desire to see others discover their spiritual potential.</a:t>
            </a:r>
          </a:p>
          <a:p>
            <a:pPr lvl="3"/>
            <a:r>
              <a:rPr lang="en-US" sz="3000" dirty="0"/>
              <a:t>They do not want someone to be anything less than what God has called them to be.</a:t>
            </a:r>
          </a:p>
          <a:p>
            <a:pPr lvl="3"/>
            <a:r>
              <a:rPr lang="en-US" sz="3000" dirty="0"/>
              <a:t>They can discern the potential in other people and see their spiritual achievement.</a:t>
            </a:r>
          </a:p>
          <a:p>
            <a:pPr lvl="3"/>
            <a:r>
              <a:rPr lang="en-US" sz="3000" dirty="0"/>
              <a:t>They have insight as to what God might do in and through others when they yield their talents and abilities to the Lord.</a:t>
            </a:r>
          </a:p>
        </p:txBody>
      </p:sp>
    </p:spTree>
    <p:extLst>
      <p:ext uri="{BB962C8B-B14F-4D97-AF65-F5344CB8AC3E}">
        <p14:creationId xmlns:p14="http://schemas.microsoft.com/office/powerpoint/2010/main" val="3656668626"/>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Exhortation</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3. Those with this gift are concerned about the spiritual welfare of others.</a:t>
            </a:r>
          </a:p>
          <a:p>
            <a:pPr lvl="3"/>
            <a:r>
              <a:rPr lang="en-US" sz="3000" dirty="0"/>
              <a:t>They may discover an error in another’s growth, and will be quick to point it out and identify the steps to take to get on track with the Lord.</a:t>
            </a:r>
          </a:p>
          <a:p>
            <a:pPr lvl="3"/>
            <a:r>
              <a:rPr lang="en-US" sz="3000" dirty="0"/>
              <a:t>They do not hesitate to call out a problem they see in a person’s life and provide practical wisdom from God on how it should be handled.</a:t>
            </a:r>
          </a:p>
        </p:txBody>
      </p:sp>
    </p:spTree>
    <p:extLst>
      <p:ext uri="{BB962C8B-B14F-4D97-AF65-F5344CB8AC3E}">
        <p14:creationId xmlns:p14="http://schemas.microsoft.com/office/powerpoint/2010/main" val="90137191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Exhortation</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Exhorters can seem aggressive in the eyes of those who are approached by this person.</a:t>
            </a:r>
          </a:p>
          <a:p>
            <a:pPr lvl="1"/>
            <a:r>
              <a:rPr lang="en-US" sz="3400" dirty="0"/>
              <a:t>The person approached by an exhorter may feel they are in the hot seat.</a:t>
            </a:r>
          </a:p>
          <a:p>
            <a:pPr lvl="1"/>
            <a:r>
              <a:rPr lang="en-US" sz="3400" dirty="0"/>
              <a:t>But, the goal of the exhorter is not to produce guilt or shame but help the person move forward in their spiritual life.</a:t>
            </a:r>
          </a:p>
        </p:txBody>
      </p:sp>
    </p:spTree>
    <p:extLst>
      <p:ext uri="{BB962C8B-B14F-4D97-AF65-F5344CB8AC3E}">
        <p14:creationId xmlns:p14="http://schemas.microsoft.com/office/powerpoint/2010/main" val="50600344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Exhortation</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Depending upon the circumstances, the gift of exhortation can encourage, or rebuke, people in the church.</a:t>
            </a:r>
          </a:p>
          <a:p>
            <a:pPr lvl="3"/>
            <a:r>
              <a:rPr lang="en-US" sz="3000" dirty="0"/>
              <a:t>The exhorter, or encourager, is one who calls people to action.</a:t>
            </a:r>
          </a:p>
          <a:p>
            <a:pPr lvl="3"/>
            <a:r>
              <a:rPr lang="en-US" sz="3000" dirty="0"/>
              <a:t>We should all be encouraging one another.</a:t>
            </a:r>
          </a:p>
          <a:p>
            <a:pPr lvl="3"/>
            <a:r>
              <a:rPr lang="en-US" sz="3000" dirty="0"/>
              <a:t>We should be especially thankful for those who have this particular spiritual gift.</a:t>
            </a:r>
          </a:p>
        </p:txBody>
      </p:sp>
    </p:spTree>
    <p:extLst>
      <p:ext uri="{BB962C8B-B14F-4D97-AF65-F5344CB8AC3E}">
        <p14:creationId xmlns:p14="http://schemas.microsoft.com/office/powerpoint/2010/main" val="903024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035473-4972-19EE-6BF1-960FB6389D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2A9245-2440-1056-F3E7-012B7DF343B8}"/>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4E7D6ED6-0CED-48C8-1A95-2CFD8DF9A26E}"/>
              </a:ext>
            </a:extLst>
          </p:cNvPr>
          <p:cNvSpPr>
            <a:spLocks noGrp="1"/>
          </p:cNvSpPr>
          <p:nvPr>
            <p:ph idx="1"/>
          </p:nvPr>
        </p:nvSpPr>
        <p:spPr>
          <a:xfrm>
            <a:off x="838200" y="1477108"/>
            <a:ext cx="10515600" cy="4699855"/>
          </a:xfrm>
        </p:spPr>
        <p:txBody>
          <a:bodyPr>
            <a:normAutofit/>
          </a:bodyPr>
          <a:lstStyle/>
          <a:p>
            <a:r>
              <a:rPr lang="en-US" sz="3600" dirty="0"/>
              <a:t>The Holy Spirit has a mind and a will.</a:t>
            </a:r>
          </a:p>
          <a:p>
            <a:pPr lvl="1"/>
            <a:r>
              <a:rPr lang="en-US" sz="3400" dirty="0"/>
              <a:t>Romans 8:27 “And he that searches the hearts knows what is the mind of the Spirit, because he makes intercession for the saints according to the will of God.”</a:t>
            </a:r>
          </a:p>
          <a:p>
            <a:pPr lvl="1"/>
            <a:r>
              <a:rPr lang="en-US" sz="3400" dirty="0"/>
              <a:t>I Corinthians 12:11 “But all these work that one and the selfsame Spirit, dividing to every man severally as he will.”</a:t>
            </a:r>
          </a:p>
        </p:txBody>
      </p:sp>
    </p:spTree>
    <p:extLst>
      <p:ext uri="{BB962C8B-B14F-4D97-AF65-F5344CB8AC3E}">
        <p14:creationId xmlns:p14="http://schemas.microsoft.com/office/powerpoint/2010/main" val="259173776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Giving</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The Gift of Giving (Generosity)</a:t>
            </a:r>
          </a:p>
          <a:p>
            <a:pPr lvl="1"/>
            <a:r>
              <a:rPr lang="en-US" sz="3400" dirty="0"/>
              <a:t>Romans 12:6-8: We have gifts that differ according to the grace given to us: prophecy, in proportion to faith; ministry, in ministering; the teacher, in teaching; the exhorter, in exhortation; the giver, in generosity; the leader, in diligence; the compassionate, in cheerfulness.</a:t>
            </a:r>
          </a:p>
        </p:txBody>
      </p:sp>
    </p:spTree>
    <p:extLst>
      <p:ext uri="{BB962C8B-B14F-4D97-AF65-F5344CB8AC3E}">
        <p14:creationId xmlns:p14="http://schemas.microsoft.com/office/powerpoint/2010/main" val="197049050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Giving</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The Greek word “Giver’ is just that.</a:t>
            </a:r>
          </a:p>
          <a:p>
            <a:pPr lvl="2"/>
            <a:r>
              <a:rPr lang="en-US" sz="3200" dirty="0"/>
              <a:t>Giver: </a:t>
            </a:r>
            <a:r>
              <a:rPr lang="en-US" sz="3200" dirty="0" err="1"/>
              <a:t>Metadidomi</a:t>
            </a:r>
            <a:r>
              <a:rPr lang="en-US" sz="3200" dirty="0"/>
              <a:t> – to give over, share, impart.</a:t>
            </a:r>
          </a:p>
          <a:p>
            <a:pPr lvl="1"/>
            <a:r>
              <a:rPr lang="en-US" sz="3400" dirty="0"/>
              <a:t>All Believers Are Encouraged to Give.</a:t>
            </a:r>
          </a:p>
          <a:p>
            <a:pPr lvl="1"/>
            <a:r>
              <a:rPr lang="en-US" sz="3400" dirty="0"/>
              <a:t>We are to Give Freely.</a:t>
            </a:r>
          </a:p>
          <a:p>
            <a:pPr lvl="1"/>
            <a:r>
              <a:rPr lang="en-US" sz="3400" dirty="0"/>
              <a:t>But, there is a Gift of “Sacrificial Giving”</a:t>
            </a:r>
          </a:p>
          <a:p>
            <a:pPr lvl="2"/>
            <a:r>
              <a:rPr lang="en-US" sz="3200" dirty="0"/>
              <a:t>This involves the giving of one’s own possessions, to others.</a:t>
            </a:r>
          </a:p>
        </p:txBody>
      </p:sp>
    </p:spTree>
    <p:extLst>
      <p:ext uri="{BB962C8B-B14F-4D97-AF65-F5344CB8AC3E}">
        <p14:creationId xmlns:p14="http://schemas.microsoft.com/office/powerpoint/2010/main" val="258399712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Giving</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2"/>
            <a:r>
              <a:rPr lang="en-US" sz="3200" dirty="0"/>
              <a:t>It also includes giving money.</a:t>
            </a:r>
          </a:p>
          <a:p>
            <a:pPr lvl="2"/>
            <a:r>
              <a:rPr lang="en-US" sz="3200" dirty="0"/>
              <a:t>This is not a spiritual gift reserved for the wealthy.</a:t>
            </a:r>
          </a:p>
          <a:p>
            <a:pPr lvl="2"/>
            <a:r>
              <a:rPr lang="en-US" sz="3200" dirty="0"/>
              <a:t>Anyone, no mater what financial resources may be, can have the gift of giving.</a:t>
            </a:r>
          </a:p>
          <a:p>
            <a:pPr lvl="2"/>
            <a:r>
              <a:rPr lang="en-US" sz="3200" dirty="0"/>
              <a:t>It would not be giving if expecting anything in return – even a thank you.</a:t>
            </a:r>
          </a:p>
          <a:p>
            <a:pPr lvl="1"/>
            <a:r>
              <a:rPr lang="en-US" sz="3400" dirty="0"/>
              <a:t>Do you respond to a need by saying, “what can I do to help?”</a:t>
            </a:r>
          </a:p>
        </p:txBody>
      </p:sp>
    </p:spTree>
    <p:extLst>
      <p:ext uri="{BB962C8B-B14F-4D97-AF65-F5344CB8AC3E}">
        <p14:creationId xmlns:p14="http://schemas.microsoft.com/office/powerpoint/2010/main" val="250047469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Giving</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Do you like to provide for ministries in the church and see the results?</a:t>
            </a:r>
          </a:p>
          <a:p>
            <a:pPr lvl="1"/>
            <a:r>
              <a:rPr lang="en-US" sz="3400" dirty="0"/>
              <a:t>The Bible instructs us about a number of characteristics that those with this gift will possess.</a:t>
            </a:r>
          </a:p>
          <a:p>
            <a:pPr lvl="2"/>
            <a:r>
              <a:rPr lang="en-US" sz="3200" dirty="0"/>
              <a:t>They are thrifty: spending their money wisely.</a:t>
            </a:r>
          </a:p>
          <a:p>
            <a:pPr lvl="2"/>
            <a:r>
              <a:rPr lang="en-US" sz="3200" dirty="0"/>
              <a:t>Not wasting resources that could be used for ministry.</a:t>
            </a:r>
          </a:p>
        </p:txBody>
      </p:sp>
    </p:spTree>
    <p:extLst>
      <p:ext uri="{BB962C8B-B14F-4D97-AF65-F5344CB8AC3E}">
        <p14:creationId xmlns:p14="http://schemas.microsoft.com/office/powerpoint/2010/main" val="2887156797"/>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Giving</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2"/>
            <a:r>
              <a:rPr lang="en-US" sz="3200" dirty="0"/>
              <a:t>They are resourceful: able to find a way to meet a need.</a:t>
            </a:r>
          </a:p>
          <a:p>
            <a:pPr lvl="2"/>
            <a:r>
              <a:rPr lang="en-US" sz="3200" dirty="0"/>
              <a:t>They are contented with what they have: cautious in purchasing for self.</a:t>
            </a:r>
          </a:p>
          <a:p>
            <a:pPr lvl="2"/>
            <a:r>
              <a:rPr lang="en-US" sz="3200" dirty="0"/>
              <a:t>They are thankful for what God has given them and grateful when He uses them to meet a need.</a:t>
            </a:r>
          </a:p>
          <a:p>
            <a:pPr lvl="1"/>
            <a:r>
              <a:rPr lang="en-US" sz="3400" dirty="0"/>
              <a:t>Those with this gift will not expect a financial return, understanding that it is the Lord who gives a return on investment.</a:t>
            </a:r>
          </a:p>
        </p:txBody>
      </p:sp>
    </p:spTree>
    <p:extLst>
      <p:ext uri="{BB962C8B-B14F-4D97-AF65-F5344CB8AC3E}">
        <p14:creationId xmlns:p14="http://schemas.microsoft.com/office/powerpoint/2010/main" val="325138313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Mercy</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r>
              <a:rPr lang="en-US" sz="3600" dirty="0"/>
              <a:t>The Gift of Mercy</a:t>
            </a:r>
          </a:p>
          <a:p>
            <a:pPr lvl="1"/>
            <a:r>
              <a:rPr lang="en-US" sz="3400" dirty="0"/>
              <a:t>The Greek word </a:t>
            </a:r>
            <a:r>
              <a:rPr lang="en-US" sz="3400" dirty="0" err="1"/>
              <a:t>Eleeo</a:t>
            </a:r>
            <a:r>
              <a:rPr lang="en-US" sz="3400" dirty="0"/>
              <a:t>: to compassionate.</a:t>
            </a:r>
          </a:p>
          <a:p>
            <a:pPr lvl="1"/>
            <a:r>
              <a:rPr lang="en-US" sz="3400" dirty="0"/>
              <a:t>The gift of mercy has to do with a special giving of one’s time and self.</a:t>
            </a:r>
          </a:p>
          <a:p>
            <a:pPr lvl="2"/>
            <a:r>
              <a:rPr lang="en-US" sz="3200" dirty="0"/>
              <a:t>It goes beyond the normal Christian caring and being merciful, which all of us are commanded to do.</a:t>
            </a:r>
          </a:p>
          <a:p>
            <a:pPr lvl="2"/>
            <a:r>
              <a:rPr lang="en-US" sz="3200" dirty="0"/>
              <a:t>It involves deeds of compassion on behalf of people in difficult situations.</a:t>
            </a:r>
          </a:p>
        </p:txBody>
      </p:sp>
    </p:spTree>
    <p:extLst>
      <p:ext uri="{BB962C8B-B14F-4D97-AF65-F5344CB8AC3E}">
        <p14:creationId xmlns:p14="http://schemas.microsoft.com/office/powerpoint/2010/main" val="1050359396"/>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Mercy</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Paul says that those who exercise this spiritual gift should do it with cheerfulness.</a:t>
            </a:r>
          </a:p>
          <a:p>
            <a:pPr lvl="1"/>
            <a:r>
              <a:rPr lang="en-US" sz="3400" dirty="0"/>
              <a:t>This Greek word here shows to have mercy on, to help one afflicted or seeking aid.</a:t>
            </a:r>
          </a:p>
          <a:p>
            <a:pPr lvl="2"/>
            <a:r>
              <a:rPr lang="en-US" sz="3200" dirty="0"/>
              <a:t>It shows the importance of compassion to others.</a:t>
            </a:r>
          </a:p>
          <a:p>
            <a:pPr lvl="2"/>
            <a:r>
              <a:rPr lang="en-US" sz="3200" dirty="0"/>
              <a:t>Galatians 6:2: “Bear one another’s burdens, and so fulfill the law of Christ.”</a:t>
            </a:r>
          </a:p>
        </p:txBody>
      </p:sp>
    </p:spTree>
    <p:extLst>
      <p:ext uri="{BB962C8B-B14F-4D97-AF65-F5344CB8AC3E}">
        <p14:creationId xmlns:p14="http://schemas.microsoft.com/office/powerpoint/2010/main" val="110871213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Mercy</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Traits that those with the gift of mercy possess.</a:t>
            </a:r>
          </a:p>
          <a:p>
            <a:pPr lvl="2"/>
            <a:r>
              <a:rPr lang="en-US" sz="3200" dirty="0"/>
              <a:t>They are attentive and watch over those who are in need or trouble.</a:t>
            </a:r>
          </a:p>
          <a:p>
            <a:pPr lvl="2"/>
            <a:r>
              <a:rPr lang="en-US" sz="3200" dirty="0"/>
              <a:t>They are sensitive to needs in others, even without that other person having to say anything.</a:t>
            </a:r>
          </a:p>
          <a:p>
            <a:pPr lvl="2"/>
            <a:r>
              <a:rPr lang="en-US" sz="3200" dirty="0"/>
              <a:t>They demonstrate impartiality in their compassion.</a:t>
            </a:r>
          </a:p>
        </p:txBody>
      </p:sp>
    </p:spTree>
    <p:extLst>
      <p:ext uri="{BB962C8B-B14F-4D97-AF65-F5344CB8AC3E}">
        <p14:creationId xmlns:p14="http://schemas.microsoft.com/office/powerpoint/2010/main" val="74237329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Mercy</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They tend to be gentle, soft-spoken and yielding to the wishes of others so peace might prevail.</a:t>
            </a:r>
          </a:p>
          <a:p>
            <a:pPr lvl="2"/>
            <a:r>
              <a:rPr lang="en-US" sz="3200" dirty="0"/>
              <a:t>They are willing to sacrifice and even endure suffering if it leads to helping another person.</a:t>
            </a:r>
          </a:p>
          <a:p>
            <a:pPr lvl="1"/>
            <a:r>
              <a:rPr lang="en-US" sz="3400" dirty="0"/>
              <a:t>Do you have the following qualities?</a:t>
            </a:r>
          </a:p>
          <a:p>
            <a:pPr lvl="2"/>
            <a:r>
              <a:rPr lang="en-US" sz="3200" dirty="0"/>
              <a:t>The ability to feel the joy or distress of others.</a:t>
            </a:r>
          </a:p>
          <a:p>
            <a:pPr lvl="2"/>
            <a:r>
              <a:rPr lang="en-US" sz="3200" dirty="0"/>
              <a:t>Be able to identify with others and vicariously experience what they are going through.</a:t>
            </a:r>
          </a:p>
        </p:txBody>
      </p:sp>
    </p:spTree>
    <p:extLst>
      <p:ext uri="{BB962C8B-B14F-4D97-AF65-F5344CB8AC3E}">
        <p14:creationId xmlns:p14="http://schemas.microsoft.com/office/powerpoint/2010/main" val="1008740873"/>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Mercy</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Want to alleviate hurt in others.</a:t>
            </a:r>
          </a:p>
          <a:p>
            <a:pPr lvl="1"/>
            <a:r>
              <a:rPr lang="en-US" sz="3400" dirty="0"/>
              <a:t>James 2:15-16: If a brother or sister is naked and lacks daily food, and one of you says to them, “Go in peace; keep warm and eat your fill,” and yet you do not supply their bodily needs, what is the good of that?</a:t>
            </a:r>
          </a:p>
          <a:p>
            <a:pPr lvl="2"/>
            <a:r>
              <a:rPr lang="en-US" sz="3200" dirty="0"/>
              <a:t>This is a practical illustration from James about showing mercy.</a:t>
            </a:r>
          </a:p>
        </p:txBody>
      </p:sp>
    </p:spTree>
    <p:extLst>
      <p:ext uri="{BB962C8B-B14F-4D97-AF65-F5344CB8AC3E}">
        <p14:creationId xmlns:p14="http://schemas.microsoft.com/office/powerpoint/2010/main" val="89809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88D51D-DC82-C52B-47EF-B0A37F72D1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48DD06-E289-9651-9CC8-6E2D7154E705}"/>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241A706E-B637-103B-6DFC-0848CDCB3AFF}"/>
              </a:ext>
            </a:extLst>
          </p:cNvPr>
          <p:cNvSpPr>
            <a:spLocks noGrp="1"/>
          </p:cNvSpPr>
          <p:nvPr>
            <p:ph idx="1"/>
          </p:nvPr>
        </p:nvSpPr>
        <p:spPr>
          <a:xfrm>
            <a:off x="838200" y="1477108"/>
            <a:ext cx="10515600" cy="4699855"/>
          </a:xfrm>
        </p:spPr>
        <p:txBody>
          <a:bodyPr>
            <a:normAutofit/>
          </a:bodyPr>
          <a:lstStyle/>
          <a:p>
            <a:r>
              <a:rPr lang="en-US" sz="3600" dirty="0"/>
              <a:t>The Holy Spirit is the source of all our knowledge about God.</a:t>
            </a:r>
            <a:endParaRPr lang="en-US" sz="3400" dirty="0"/>
          </a:p>
          <a:p>
            <a:endParaRPr lang="en-US" sz="3400" dirty="0"/>
          </a:p>
          <a:p>
            <a:r>
              <a:rPr lang="en-US" sz="3600" dirty="0"/>
              <a:t>The Holy Spirit reveals to us the </a:t>
            </a:r>
            <a:r>
              <a:rPr lang="en-US" sz="3600" u="sng" dirty="0"/>
              <a:t>mysteries of God</a:t>
            </a:r>
            <a:r>
              <a:rPr lang="en-US" sz="3600" dirty="0"/>
              <a:t> so that we can know them.</a:t>
            </a:r>
          </a:p>
        </p:txBody>
      </p:sp>
    </p:spTree>
    <p:extLst>
      <p:ext uri="{BB962C8B-B14F-4D97-AF65-F5344CB8AC3E}">
        <p14:creationId xmlns:p14="http://schemas.microsoft.com/office/powerpoint/2010/main" val="1233156754"/>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Mercy</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fontScale="92500" lnSpcReduction="20000"/>
          </a:bodyPr>
          <a:lstStyle/>
          <a:p>
            <a:pPr lvl="2"/>
            <a:r>
              <a:rPr lang="en-US" sz="3200" dirty="0"/>
              <a:t>If someone comes to us in need we must not merely pray for them.</a:t>
            </a:r>
          </a:p>
          <a:p>
            <a:pPr lvl="2"/>
            <a:r>
              <a:rPr lang="en-US" sz="3200" dirty="0"/>
              <a:t>The one with this gift will want to help with this physical need.</a:t>
            </a:r>
          </a:p>
          <a:p>
            <a:pPr lvl="1"/>
            <a:r>
              <a:rPr lang="en-US" sz="3400" dirty="0"/>
              <a:t>Mercy is one of the attributes of God.</a:t>
            </a:r>
          </a:p>
          <a:p>
            <a:pPr lvl="2"/>
            <a:r>
              <a:rPr lang="en-US" sz="3200" dirty="0"/>
              <a:t>He shows mercy to us, we too, should show mercy to others.</a:t>
            </a:r>
          </a:p>
          <a:p>
            <a:pPr lvl="2"/>
            <a:r>
              <a:rPr lang="en-US" sz="3200" dirty="0"/>
              <a:t>This gift is the special ability to extend mercy in extraordinary circumstances, maybe to those who most deserve condemnation.</a:t>
            </a:r>
          </a:p>
        </p:txBody>
      </p:sp>
    </p:spTree>
    <p:extLst>
      <p:ext uri="{BB962C8B-B14F-4D97-AF65-F5344CB8AC3E}">
        <p14:creationId xmlns:p14="http://schemas.microsoft.com/office/powerpoint/2010/main" val="338511945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Finding Your Gift</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Truths about Spiritual Gifts</a:t>
            </a:r>
          </a:p>
          <a:p>
            <a:pPr lvl="1"/>
            <a:r>
              <a:rPr lang="en-US" sz="3400" dirty="0"/>
              <a:t>Only Christians have spiritual gifts.</a:t>
            </a:r>
          </a:p>
          <a:p>
            <a:pPr lvl="1"/>
            <a:r>
              <a:rPr lang="en-US" sz="3400" dirty="0"/>
              <a:t>Every Christian has at least one gift.</a:t>
            </a:r>
          </a:p>
          <a:p>
            <a:pPr lvl="2"/>
            <a:r>
              <a:rPr lang="en-US" sz="3200" dirty="0"/>
              <a:t>I Corinthians 7:7 – “For I would that all men were even as I myself.  But every man hath his own gift of God, one after this manner, and another after that.</a:t>
            </a:r>
          </a:p>
          <a:p>
            <a:pPr lvl="1"/>
            <a:r>
              <a:rPr lang="en-US" sz="3400" dirty="0"/>
              <a:t>No one receives all the gifts.</a:t>
            </a:r>
          </a:p>
        </p:txBody>
      </p:sp>
    </p:spTree>
    <p:extLst>
      <p:ext uri="{BB962C8B-B14F-4D97-AF65-F5344CB8AC3E}">
        <p14:creationId xmlns:p14="http://schemas.microsoft.com/office/powerpoint/2010/main" val="255875103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Finding Your Gift</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1"/>
            <a:r>
              <a:rPr lang="en-US" sz="3400" dirty="0"/>
              <a:t>No single gift is given to every Christian.</a:t>
            </a:r>
          </a:p>
          <a:p>
            <a:pPr lvl="1"/>
            <a:r>
              <a:rPr lang="en-US" sz="3400" dirty="0"/>
              <a:t>You can’t earn a spiritual gift.</a:t>
            </a:r>
          </a:p>
          <a:p>
            <a:pPr lvl="1"/>
            <a:r>
              <a:rPr lang="en-US" sz="3400" dirty="0"/>
              <a:t>The Holy Spirit decides what gifts I get.</a:t>
            </a:r>
          </a:p>
          <a:p>
            <a:pPr lvl="1"/>
            <a:r>
              <a:rPr lang="en-US" sz="3400" dirty="0"/>
              <a:t>The gifts I am given are without repentance.</a:t>
            </a:r>
          </a:p>
          <a:p>
            <a:pPr lvl="2"/>
            <a:r>
              <a:rPr lang="en-US" sz="3200" dirty="0"/>
              <a:t>Romans 11:29 – “For the gifts and calling of God are without repentance.”</a:t>
            </a:r>
          </a:p>
          <a:p>
            <a:pPr lvl="2"/>
            <a:r>
              <a:rPr lang="en-US" sz="3200" dirty="0"/>
              <a:t>God does not take them back, just as He does not take back our salvation.</a:t>
            </a:r>
          </a:p>
        </p:txBody>
      </p:sp>
    </p:spTree>
    <p:extLst>
      <p:ext uri="{BB962C8B-B14F-4D97-AF65-F5344CB8AC3E}">
        <p14:creationId xmlns:p14="http://schemas.microsoft.com/office/powerpoint/2010/main" val="101616318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Cautions About Your Gift</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fontScale="92500"/>
          </a:bodyPr>
          <a:lstStyle/>
          <a:p>
            <a:pPr lvl="1"/>
            <a:r>
              <a:rPr lang="en-US" sz="3400" dirty="0"/>
              <a:t>Don’t confuse gifts with talents.</a:t>
            </a:r>
          </a:p>
          <a:p>
            <a:pPr lvl="1"/>
            <a:r>
              <a:rPr lang="en-US" sz="3400" dirty="0"/>
              <a:t>Don’t confuse gifts with the fruit of the Spirit.</a:t>
            </a:r>
          </a:p>
          <a:p>
            <a:pPr lvl="2"/>
            <a:r>
              <a:rPr lang="en-US" sz="3200" dirty="0"/>
              <a:t>“Fruit” shows my maturity.</a:t>
            </a:r>
          </a:p>
          <a:p>
            <a:pPr lvl="2"/>
            <a:r>
              <a:rPr lang="en-US" sz="3200" dirty="0"/>
              <a:t>“Gifts” show my ministry.</a:t>
            </a:r>
          </a:p>
          <a:p>
            <a:pPr lvl="1"/>
            <a:r>
              <a:rPr lang="en-US" sz="3400" dirty="0"/>
              <a:t>Don’t confuse gifts with Christian roles.</a:t>
            </a:r>
          </a:p>
          <a:p>
            <a:pPr lvl="1"/>
            <a:r>
              <a:rPr lang="en-US" sz="3400" dirty="0"/>
              <a:t>Don’t feel that my gift(s) make me superior to others.</a:t>
            </a:r>
          </a:p>
          <a:p>
            <a:pPr lvl="1"/>
            <a:r>
              <a:rPr lang="en-US" sz="3400" dirty="0"/>
              <a:t>Realize that using my gift(s) without love is worthless.</a:t>
            </a:r>
          </a:p>
        </p:txBody>
      </p:sp>
    </p:spTree>
    <p:extLst>
      <p:ext uri="{BB962C8B-B14F-4D97-AF65-F5344CB8AC3E}">
        <p14:creationId xmlns:p14="http://schemas.microsoft.com/office/powerpoint/2010/main" val="309064412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How To Discover Your Gift</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1"/>
            <a:r>
              <a:rPr lang="en-US" sz="3400" dirty="0"/>
              <a:t>Present Yourself to God.</a:t>
            </a:r>
          </a:p>
          <a:p>
            <a:pPr lvl="2"/>
            <a:r>
              <a:rPr lang="en-US" sz="3200" dirty="0"/>
              <a:t>Romans 12:1-3</a:t>
            </a:r>
          </a:p>
          <a:p>
            <a:pPr lvl="1"/>
            <a:r>
              <a:rPr lang="en-US" sz="3400" dirty="0"/>
              <a:t>Ask for God’s Direction.</a:t>
            </a:r>
          </a:p>
          <a:p>
            <a:pPr lvl="1"/>
            <a:r>
              <a:rPr lang="en-US" sz="3400" dirty="0"/>
              <a:t>Explore the Possibilities.</a:t>
            </a:r>
          </a:p>
          <a:p>
            <a:pPr lvl="1"/>
            <a:r>
              <a:rPr lang="en-US" sz="3400" dirty="0"/>
              <a:t>Put your gifts into action.</a:t>
            </a:r>
          </a:p>
          <a:p>
            <a:pPr lvl="1"/>
            <a:r>
              <a:rPr lang="en-US" sz="3400" dirty="0"/>
              <a:t>Be diligent in prayer.</a:t>
            </a:r>
          </a:p>
          <a:p>
            <a:pPr lvl="1"/>
            <a:r>
              <a:rPr lang="en-US" sz="3400" dirty="0"/>
              <a:t>Remember: Success is doing what God made me to be.</a:t>
            </a:r>
          </a:p>
          <a:p>
            <a:pPr lvl="1"/>
            <a:endParaRPr lang="en-US" sz="3400" dirty="0"/>
          </a:p>
        </p:txBody>
      </p:sp>
    </p:spTree>
    <p:extLst>
      <p:ext uri="{BB962C8B-B14F-4D97-AF65-F5344CB8AC3E}">
        <p14:creationId xmlns:p14="http://schemas.microsoft.com/office/powerpoint/2010/main" val="54014011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How To Discover Your Gift</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fontScale="92500" lnSpcReduction="20000"/>
          </a:bodyPr>
          <a:lstStyle/>
          <a:p>
            <a:pPr marL="0" marR="0">
              <a:lnSpc>
                <a:spcPct val="107000"/>
              </a:lnSpc>
              <a:spcBef>
                <a:spcPts val="0"/>
              </a:spcBef>
              <a:spcAft>
                <a:spcPts val="0"/>
              </a:spcAf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Word of Wisdom</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Enjoy defending the faith</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Solve difficult problems, see solutions to problems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Interpreting and imparting God’s truth</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Faith</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Ability to trust God beyond the limits of what is normally possible</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Exercised through praying on behalf others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Special trust to get through tough situations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3400" dirty="0"/>
          </a:p>
          <a:p>
            <a:pPr lvl="1"/>
            <a:endParaRPr lang="en-US" sz="3400" dirty="0"/>
          </a:p>
        </p:txBody>
      </p:sp>
    </p:spTree>
    <p:extLst>
      <p:ext uri="{BB962C8B-B14F-4D97-AF65-F5344CB8AC3E}">
        <p14:creationId xmlns:p14="http://schemas.microsoft.com/office/powerpoint/2010/main" val="537048846"/>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How To Discover Your Gift</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fontScale="92500"/>
          </a:bodyPr>
          <a:lstStyle/>
          <a:p>
            <a:pPr marL="0" marR="0">
              <a:lnSpc>
                <a:spcPct val="107000"/>
              </a:lnSpc>
              <a:spcBef>
                <a:spcPts val="0"/>
              </a:spcBef>
              <a:spcAft>
                <a:spcPts val="0"/>
              </a:spcAf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Prophecy</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Discourse from divine inspiration to declare the purposes of God</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Speak the message of God</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Proclaim the Word of God, rather than predict the future</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Communicate the purposes of God</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Not remaining quiet when hearing a lie or in the presence of evil</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Have a clear understanding of what is right and wrong</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3400" dirty="0"/>
          </a:p>
        </p:txBody>
      </p:sp>
    </p:spTree>
    <p:extLst>
      <p:ext uri="{BB962C8B-B14F-4D97-AF65-F5344CB8AC3E}">
        <p14:creationId xmlns:p14="http://schemas.microsoft.com/office/powerpoint/2010/main" val="4193088355"/>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How To Discover Your Gift</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marL="0" marR="0">
              <a:lnSpc>
                <a:spcPct val="107000"/>
              </a:lnSpc>
              <a:spcBef>
                <a:spcPts val="0"/>
              </a:spcBef>
              <a:spcAft>
                <a:spcPts val="0"/>
              </a:spcAf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Evangelism</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Proclaim the Good News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Teach others how to share the faith</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Have a desire to evangelize, tell others about Jesus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Have a clear understanding of the gospel message</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The ability to explain the gospel</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Have a compassion for the lost</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3400" dirty="0"/>
          </a:p>
        </p:txBody>
      </p:sp>
    </p:spTree>
    <p:extLst>
      <p:ext uri="{BB962C8B-B14F-4D97-AF65-F5344CB8AC3E}">
        <p14:creationId xmlns:p14="http://schemas.microsoft.com/office/powerpoint/2010/main" val="392839077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How To Discover Your Gift</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marL="0" marR="0">
              <a:lnSpc>
                <a:spcPct val="107000"/>
              </a:lnSpc>
              <a:spcBef>
                <a:spcPts val="0"/>
              </a:spcBef>
              <a:spcAft>
                <a:spcPts val="0"/>
              </a:spcAf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Pastoral</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Ability to lead the local church</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Called to be a shepherd or bishop</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Will be the lead teacher of the church</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Ability to equip and enable the believers to do the work of the ministry</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487681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How To Discover Your Gift</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fontScale="92500"/>
          </a:bodyPr>
          <a:lstStyle/>
          <a:p>
            <a:pPr marL="0" marR="0">
              <a:lnSpc>
                <a:spcPct val="107000"/>
              </a:lnSpc>
              <a:spcBef>
                <a:spcPts val="0"/>
              </a:spcBef>
              <a:spcAft>
                <a:spcPts val="0"/>
              </a:spcAf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Teaching</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Properly interpret and explain God’s Word to others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Concerned with accuracy when the Word of God is taught</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A desire to see the truth passed on to the next generation</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Have a respect for the Word of God</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A desire to research until they have a thorough knowledge of the subject</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Dependable to rightly divide the Word of truth</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A joy in studying the Bible</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3400" dirty="0"/>
          </a:p>
        </p:txBody>
      </p:sp>
    </p:spTree>
    <p:extLst>
      <p:ext uri="{BB962C8B-B14F-4D97-AF65-F5344CB8AC3E}">
        <p14:creationId xmlns:p14="http://schemas.microsoft.com/office/powerpoint/2010/main" val="893387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643372-A6F8-2E07-60FD-F1733CCFBF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1019E0-FAEE-7D0D-A942-BDB94975E092}"/>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368239CA-2550-17F3-75AC-3B9AB03498EE}"/>
              </a:ext>
            </a:extLst>
          </p:cNvPr>
          <p:cNvSpPr>
            <a:spLocks noGrp="1"/>
          </p:cNvSpPr>
          <p:nvPr>
            <p:ph idx="1"/>
          </p:nvPr>
        </p:nvSpPr>
        <p:spPr>
          <a:xfrm>
            <a:off x="838200" y="1477108"/>
            <a:ext cx="10515600" cy="4699855"/>
          </a:xfrm>
        </p:spPr>
        <p:txBody>
          <a:bodyPr>
            <a:normAutofit fontScale="92500" lnSpcReduction="10000"/>
          </a:bodyPr>
          <a:lstStyle/>
          <a:p>
            <a:r>
              <a:rPr lang="en-US" sz="3600" dirty="0"/>
              <a:t>I Corinthians 2:9-11</a:t>
            </a:r>
            <a:endParaRPr lang="en-US" sz="3400" dirty="0"/>
          </a:p>
          <a:p>
            <a:pPr lvl="1"/>
            <a:r>
              <a:rPr lang="en-US" sz="3400" dirty="0"/>
              <a:t>“But as it is written, Eye hath not seen, nor ear heard, neither have entered into the heart of man, the things which God hath prepared for them that love him. But God hath revealed them unto us by His Spirit: for the Spirit searcheth all things, yea, the deep things of God. For what man knoweth the things of a man, save the spirit of man which is in him? even so the things of God knoweth no man, but the Spirit of God.”</a:t>
            </a:r>
          </a:p>
        </p:txBody>
      </p:sp>
    </p:spTree>
    <p:extLst>
      <p:ext uri="{BB962C8B-B14F-4D97-AF65-F5344CB8AC3E}">
        <p14:creationId xmlns:p14="http://schemas.microsoft.com/office/powerpoint/2010/main" val="400064850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How To Discover Your Gift</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marL="0" marR="0">
              <a:lnSpc>
                <a:spcPct val="107000"/>
              </a:lnSpc>
              <a:spcBef>
                <a:spcPts val="0"/>
              </a:spcBef>
              <a:spcAft>
                <a:spcPts val="0"/>
              </a:spcAf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Service</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A desire to minister to others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Supporting those in need</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Awareness of others’ needs and a desire to meet them</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A great satisfaction comes in seeing a need met</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Takes delight in seeing he accomplishments of others and willing to make that happen</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A heart that cannot help but reach out</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3400" dirty="0"/>
          </a:p>
        </p:txBody>
      </p:sp>
    </p:spTree>
    <p:extLst>
      <p:ext uri="{BB962C8B-B14F-4D97-AF65-F5344CB8AC3E}">
        <p14:creationId xmlns:p14="http://schemas.microsoft.com/office/powerpoint/2010/main" val="1267427112"/>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How To Discover Your Gift</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marL="0" marR="0">
              <a:lnSpc>
                <a:spcPct val="107000"/>
              </a:lnSpc>
              <a:spcBef>
                <a:spcPts val="0"/>
              </a:spcBef>
              <a:spcAft>
                <a:spcPts val="0"/>
              </a:spcAf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Administration</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The ability to govern the things of God in the Church</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Do you find yourself put in leadership positions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You are organized in your thinking</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Willing to assume responsibility for a project</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Determined in your work and loyal to God and others in authority</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Wants to preserve order in the body of Christ</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3400" dirty="0"/>
          </a:p>
        </p:txBody>
      </p:sp>
    </p:spTree>
    <p:extLst>
      <p:ext uri="{BB962C8B-B14F-4D97-AF65-F5344CB8AC3E}">
        <p14:creationId xmlns:p14="http://schemas.microsoft.com/office/powerpoint/2010/main" val="2501437619"/>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How To Discover Your Gift</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fontScale="85000" lnSpcReduction="20000"/>
          </a:bodyPr>
          <a:lstStyle/>
          <a:p>
            <a:pPr marL="0" marR="0">
              <a:lnSpc>
                <a:spcPct val="107000"/>
              </a:lnSpc>
              <a:spcBef>
                <a:spcPts val="0"/>
              </a:spcBef>
              <a:spcAft>
                <a:spcPts val="0"/>
              </a:spcAf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Exhortation</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Good at encouraging people</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Concerned about correcting error whenever you find it</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Do you want to help people avoid mistakes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Possess a desire to see others grow in their faith</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Are you people-oriented and maturity-oriented</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Do you see the spiritual potential in others</a:t>
            </a: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See what God might do in and through others when their talents are used for the Lord.</a:t>
            </a:r>
            <a:endParaRPr lang="en-US" sz="2600" kern="100" dirty="0">
              <a:latin typeface="Calibri" panose="020F0502020204030204" pitchFamily="34" charset="0"/>
              <a:ea typeface="Calibri" panose="020F0502020204030204" pitchFamily="34" charset="0"/>
              <a:cs typeface="Times New Roman" panose="02020603050405020304" pitchFamily="18" charset="0"/>
            </a:endParaRPr>
          </a:p>
          <a:p>
            <a:pPr marL="400050" lvl="1" indent="457200">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Do not hesitate to call out a problem you see in a person’s life and provide some practical wisdom on how it should be handled</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1213594"/>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How To Discover Your Gift</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marL="0" marR="0">
              <a:lnSpc>
                <a:spcPct val="107000"/>
              </a:lnSpc>
              <a:spcBef>
                <a:spcPts val="0"/>
              </a:spcBef>
              <a:spcAft>
                <a:spcPts val="0"/>
              </a:spcAf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Giving</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857250" lvl="1">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A willingness to give one’s own possessions to others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857250" lvl="1">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Find yourself saying “what can I do to help”</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857250" lvl="1">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A desire to provide for ministries in the church and see results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857250" lvl="1">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Do you not waste your resources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857250" lvl="1">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Are resourceful, finds a way to meet a need</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857250" lvl="1">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Thankful for what God has given to you</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857250" lvl="1">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Not expecting a financial return from giving</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3400" dirty="0"/>
          </a:p>
        </p:txBody>
      </p:sp>
    </p:spTree>
    <p:extLst>
      <p:ext uri="{BB962C8B-B14F-4D97-AF65-F5344CB8AC3E}">
        <p14:creationId xmlns:p14="http://schemas.microsoft.com/office/powerpoint/2010/main" val="3007532586"/>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How To Discover Your Gift</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fontScale="85000" lnSpcReduction="20000"/>
          </a:bodyPr>
          <a:lstStyle/>
          <a:p>
            <a:pPr marL="0" marR="0">
              <a:lnSpc>
                <a:spcPct val="107000"/>
              </a:lnSpc>
              <a:spcBef>
                <a:spcPts val="0"/>
              </a:spcBef>
              <a:spcAft>
                <a:spcPts val="0"/>
              </a:spcAft>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Mercy</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857250" lvl="1">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Willing to give your time and self to others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857250" lvl="1">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Deep compassion of people in difficult situations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857250" lvl="1">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Watch over those who are in need or trouble</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857250" lvl="1">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Sensitive to the needs in others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857250" lvl="1">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Sees the needs in others without being told about it</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857250" lvl="1">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Willing to sacrifice and suffer if it leads to helping others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857250" lvl="1">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Identify with someone’s experience and what they are going through</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857250" lvl="1">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You want to alleviate the hurt in others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857250" lvl="1">
              <a:lnSpc>
                <a:spcPct val="107000"/>
              </a:lnSpc>
              <a:spcBef>
                <a:spcPts val="0"/>
              </a:spcBef>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You want to help with people’s physical needs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3400" dirty="0"/>
          </a:p>
        </p:txBody>
      </p:sp>
    </p:spTree>
    <p:extLst>
      <p:ext uri="{BB962C8B-B14F-4D97-AF65-F5344CB8AC3E}">
        <p14:creationId xmlns:p14="http://schemas.microsoft.com/office/powerpoint/2010/main" val="1230384714"/>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One Body, Many Members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“But all these work that one and the selfsame Spirit, dividing to every man severally as He will.  For as the body is one, and has many members, and all the members of that one body, being many, are one body; so also is Christ.” – I Corinthians 12:11-12</a:t>
            </a:r>
          </a:p>
          <a:p>
            <a:pPr lvl="1"/>
            <a:r>
              <a:rPr lang="en-US" sz="3400" dirty="0"/>
              <a:t>Nobody receives every gift.</a:t>
            </a:r>
          </a:p>
          <a:p>
            <a:pPr lvl="1"/>
            <a:r>
              <a:rPr lang="en-US" sz="3400" dirty="0"/>
              <a:t>Nobody is left without a gift.</a:t>
            </a:r>
          </a:p>
        </p:txBody>
      </p:sp>
    </p:spTree>
    <p:extLst>
      <p:ext uri="{BB962C8B-B14F-4D97-AF65-F5344CB8AC3E}">
        <p14:creationId xmlns:p14="http://schemas.microsoft.com/office/powerpoint/2010/main" val="416988923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One Body, Many Members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r>
              <a:rPr lang="en-US" sz="3600" dirty="0"/>
              <a:t>As we saw before, the Holy Spirit gives the gifts to the different members as He wishes.</a:t>
            </a:r>
          </a:p>
          <a:p>
            <a:pPr lvl="1"/>
            <a:r>
              <a:rPr lang="en-US" sz="3400" dirty="0"/>
              <a:t>One of the challenges each one of us faces is to discover our own gift(s).</a:t>
            </a:r>
          </a:p>
          <a:p>
            <a:pPr lvl="1"/>
            <a:r>
              <a:rPr lang="en-US" sz="3400" dirty="0"/>
              <a:t>The Spirit of God neglects nobody.</a:t>
            </a:r>
          </a:p>
          <a:p>
            <a:pPr lvl="1"/>
            <a:r>
              <a:rPr lang="en-US" sz="3400" dirty="0"/>
              <a:t>Each gift is given according to His Wisdom.</a:t>
            </a:r>
          </a:p>
          <a:p>
            <a:pPr lvl="1"/>
            <a:r>
              <a:rPr lang="en-US" sz="3400" dirty="0"/>
              <a:t>One of the mistakes we make is to treat one gift better than another.</a:t>
            </a:r>
          </a:p>
        </p:txBody>
      </p:sp>
    </p:spTree>
    <p:extLst>
      <p:ext uri="{BB962C8B-B14F-4D97-AF65-F5344CB8AC3E}">
        <p14:creationId xmlns:p14="http://schemas.microsoft.com/office/powerpoint/2010/main" val="1958743612"/>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One Body, Many Members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Throughout this passage, Paul speaks in the present passive indicative tense “is being given.”</a:t>
            </a:r>
          </a:p>
          <a:p>
            <a:pPr lvl="2"/>
            <a:r>
              <a:rPr lang="en-US" sz="3200" dirty="0"/>
              <a:t>This usage conveys that the gifts are being given continually.</a:t>
            </a:r>
          </a:p>
          <a:p>
            <a:pPr lvl="2"/>
            <a:r>
              <a:rPr lang="en-US" sz="3200" dirty="0"/>
              <a:t>They are being given according to the wisdom and will of the Holy Spirit.</a:t>
            </a:r>
          </a:p>
          <a:p>
            <a:pPr lvl="2"/>
            <a:r>
              <a:rPr lang="en-US" sz="3200" dirty="0"/>
              <a:t>He is the one who builds and moves the many members of each church, the body of Jesus.</a:t>
            </a:r>
          </a:p>
        </p:txBody>
      </p:sp>
    </p:spTree>
    <p:extLst>
      <p:ext uri="{BB962C8B-B14F-4D97-AF65-F5344CB8AC3E}">
        <p14:creationId xmlns:p14="http://schemas.microsoft.com/office/powerpoint/2010/main" val="652482688"/>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One Body, Many Members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The gifts are to be used for the benefit of each individual church body.</a:t>
            </a:r>
          </a:p>
          <a:p>
            <a:pPr lvl="1"/>
            <a:r>
              <a:rPr lang="en-US" sz="3400" dirty="0"/>
              <a:t>We are many parts, but one body with a purpose.</a:t>
            </a:r>
          </a:p>
          <a:p>
            <a:pPr lvl="1"/>
            <a:r>
              <a:rPr lang="en-US" sz="3400" dirty="0"/>
              <a:t>We need each other.</a:t>
            </a:r>
          </a:p>
          <a:p>
            <a:pPr lvl="2"/>
            <a:r>
              <a:rPr lang="en-US" sz="3200" dirty="0"/>
              <a:t>“For the body is not one member, but many.” – I Corinthians 12:14</a:t>
            </a:r>
          </a:p>
          <a:p>
            <a:pPr lvl="2"/>
            <a:r>
              <a:rPr lang="en-US" sz="3200" dirty="0"/>
              <a:t>The gifts are to be used for the benefit of others.</a:t>
            </a:r>
          </a:p>
        </p:txBody>
      </p:sp>
    </p:spTree>
    <p:extLst>
      <p:ext uri="{BB962C8B-B14F-4D97-AF65-F5344CB8AC3E}">
        <p14:creationId xmlns:p14="http://schemas.microsoft.com/office/powerpoint/2010/main" val="2036001387"/>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One Body, Many Members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“If the foot shall say, Because I am not the hand, I am not of the body; is it therefore not of the body? And if the ear shall say, Because I am not the eye, I am not of the body; is it therefore not of the body?  If the whole body were an eye, where were the hearing, where were the smelling?” – I Corinthians 12: 15-17</a:t>
            </a:r>
          </a:p>
        </p:txBody>
      </p:sp>
    </p:spTree>
    <p:extLst>
      <p:ext uri="{BB962C8B-B14F-4D97-AF65-F5344CB8AC3E}">
        <p14:creationId xmlns:p14="http://schemas.microsoft.com/office/powerpoint/2010/main" val="38764939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97AD16-6F7B-17AC-0EE4-AA8EE248CD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527FCE-13BD-88DA-9588-368D2BF6D1E2}"/>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9969FA8A-F71C-4A97-DBB3-534763B26D65}"/>
              </a:ext>
            </a:extLst>
          </p:cNvPr>
          <p:cNvSpPr>
            <a:spLocks noGrp="1"/>
          </p:cNvSpPr>
          <p:nvPr>
            <p:ph idx="1"/>
          </p:nvPr>
        </p:nvSpPr>
        <p:spPr>
          <a:xfrm>
            <a:off x="838200" y="1477108"/>
            <a:ext cx="10515600" cy="4699855"/>
          </a:xfrm>
        </p:spPr>
        <p:txBody>
          <a:bodyPr>
            <a:normAutofit/>
          </a:bodyPr>
          <a:lstStyle/>
          <a:p>
            <a:r>
              <a:rPr lang="en-US" sz="3600" dirty="0"/>
              <a:t>The Holy Spirit loves us, which means that we can grieve Him.</a:t>
            </a:r>
          </a:p>
          <a:p>
            <a:pPr lvl="1"/>
            <a:r>
              <a:rPr lang="en-US" sz="3400" dirty="0"/>
              <a:t>We can only grieve those who love us.</a:t>
            </a:r>
          </a:p>
          <a:p>
            <a:pPr lvl="1"/>
            <a:r>
              <a:rPr lang="en-US" sz="3400" dirty="0"/>
              <a:t>The Spirit was sent to represent Jesus Christ.</a:t>
            </a:r>
          </a:p>
          <a:p>
            <a:pPr lvl="1"/>
            <a:r>
              <a:rPr lang="en-US" sz="3400" dirty="0"/>
              <a:t>He was sent to comfort and guide and convict us during </a:t>
            </a:r>
            <a:r>
              <a:rPr lang="en-US" sz="3400"/>
              <a:t>Christ’s absence.</a:t>
            </a:r>
            <a:endParaRPr lang="en-US" sz="3400" dirty="0"/>
          </a:p>
        </p:txBody>
      </p:sp>
    </p:spTree>
    <p:extLst>
      <p:ext uri="{BB962C8B-B14F-4D97-AF65-F5344CB8AC3E}">
        <p14:creationId xmlns:p14="http://schemas.microsoft.com/office/powerpoint/2010/main" val="169577939"/>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One Body, Many Members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We need to pay close attention to this.</a:t>
            </a:r>
          </a:p>
          <a:p>
            <a:pPr lvl="1"/>
            <a:r>
              <a:rPr lang="en-US" sz="3400" dirty="0"/>
              <a:t>Envy seems to be embedded in our DNA.</a:t>
            </a:r>
          </a:p>
          <a:p>
            <a:pPr lvl="1"/>
            <a:r>
              <a:rPr lang="en-US" sz="3400" dirty="0"/>
              <a:t>We seem to think that the person next to us has a better sandwich than we do so we want their sandwich.</a:t>
            </a:r>
          </a:p>
          <a:p>
            <a:pPr lvl="1"/>
            <a:r>
              <a:rPr lang="en-US" sz="3400" dirty="0"/>
              <a:t>We don’t always appreciate what we have, but want something better.</a:t>
            </a:r>
          </a:p>
        </p:txBody>
      </p:sp>
    </p:spTree>
    <p:extLst>
      <p:ext uri="{BB962C8B-B14F-4D97-AF65-F5344CB8AC3E}">
        <p14:creationId xmlns:p14="http://schemas.microsoft.com/office/powerpoint/2010/main" val="764913347"/>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One Body, Many Members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The same is sometimes true with the gifts of the Spirit.</a:t>
            </a:r>
            <a:endParaRPr lang="en-US" sz="3200" dirty="0"/>
          </a:p>
          <a:p>
            <a:pPr lvl="1"/>
            <a:r>
              <a:rPr lang="en-US" sz="3200" dirty="0"/>
              <a:t>There should be no envy of another persons gift(s).</a:t>
            </a:r>
          </a:p>
          <a:p>
            <a:pPr lvl="2"/>
            <a:r>
              <a:rPr lang="en-US" sz="3000" dirty="0"/>
              <a:t>Each member and each gift has an important place.</a:t>
            </a:r>
          </a:p>
          <a:p>
            <a:pPr lvl="2"/>
            <a:r>
              <a:rPr lang="en-US" sz="3000" dirty="0"/>
              <a:t>The whole body suffers when one of the parts isn’t in place or isn’t working right.</a:t>
            </a:r>
          </a:p>
          <a:p>
            <a:pPr lvl="1"/>
            <a:r>
              <a:rPr lang="en-US" sz="3200" dirty="0"/>
              <a:t>Paul stresses our mutual dependence on one another.</a:t>
            </a:r>
          </a:p>
        </p:txBody>
      </p:sp>
    </p:spTree>
    <p:extLst>
      <p:ext uri="{BB962C8B-B14F-4D97-AF65-F5344CB8AC3E}">
        <p14:creationId xmlns:p14="http://schemas.microsoft.com/office/powerpoint/2010/main" val="293430960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One Body, Many Members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“But now has God set the members every one of them in the body, as it has pleased Him.  And if they were all one member, where were the body? But now are they many members, yet one body.” – I Corinthians 12:18-20</a:t>
            </a:r>
          </a:p>
          <a:p>
            <a:pPr lvl="1"/>
            <a:r>
              <a:rPr lang="en-US" sz="3400" dirty="0"/>
              <a:t>God is the focus here.</a:t>
            </a:r>
          </a:p>
          <a:p>
            <a:pPr lvl="1"/>
            <a:r>
              <a:rPr lang="en-US" sz="3400" dirty="0"/>
              <a:t>Remember, the gifts are given according to His design for the unity of the Church.</a:t>
            </a:r>
          </a:p>
        </p:txBody>
      </p:sp>
    </p:spTree>
    <p:extLst>
      <p:ext uri="{BB962C8B-B14F-4D97-AF65-F5344CB8AC3E}">
        <p14:creationId xmlns:p14="http://schemas.microsoft.com/office/powerpoint/2010/main" val="1708910615"/>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One Body, Many Members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r>
              <a:rPr lang="en-US" sz="3600" dirty="0"/>
              <a:t>“And the eye cannot say unto the hand, I have not need of you: nor again the head to the feet, I have to need of you.” – I Corinthians 12:21</a:t>
            </a:r>
          </a:p>
          <a:p>
            <a:pPr lvl="1"/>
            <a:r>
              <a:rPr lang="en-US" sz="3400" dirty="0"/>
              <a:t>We cannot work in the Spirit of God independent of each other.</a:t>
            </a:r>
          </a:p>
          <a:p>
            <a:pPr lvl="1"/>
            <a:r>
              <a:rPr lang="en-US" sz="3400" dirty="0"/>
              <a:t>We are all servants.</a:t>
            </a:r>
          </a:p>
          <a:p>
            <a:pPr lvl="1"/>
            <a:r>
              <a:rPr lang="en-US" sz="3400" dirty="0"/>
              <a:t>The Church is meant to be like a musical harmony.</a:t>
            </a:r>
          </a:p>
        </p:txBody>
      </p:sp>
    </p:spTree>
    <p:extLst>
      <p:ext uri="{BB962C8B-B14F-4D97-AF65-F5344CB8AC3E}">
        <p14:creationId xmlns:p14="http://schemas.microsoft.com/office/powerpoint/2010/main" val="1412905663"/>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One Body, Many Members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When the members of the Church move in unison by the direction of the Holy Spirit, the results are amazing.</a:t>
            </a:r>
          </a:p>
          <a:p>
            <a:pPr lvl="2"/>
            <a:r>
              <a:rPr lang="en-US" sz="3200" dirty="0"/>
              <a:t>Homes and families are healed.</a:t>
            </a:r>
          </a:p>
          <a:p>
            <a:pPr lvl="2"/>
            <a:r>
              <a:rPr lang="en-US" sz="3200" dirty="0"/>
              <a:t>Our communities are changed for the better.</a:t>
            </a:r>
          </a:p>
          <a:p>
            <a:pPr lvl="1"/>
            <a:r>
              <a:rPr lang="en-US" sz="3400" dirty="0"/>
              <a:t>When the members fight among themselves and abandon the power of the Spirit to walk as they want, the results can be painful and destructive.</a:t>
            </a:r>
          </a:p>
        </p:txBody>
      </p:sp>
    </p:spTree>
    <p:extLst>
      <p:ext uri="{BB962C8B-B14F-4D97-AF65-F5344CB8AC3E}">
        <p14:creationId xmlns:p14="http://schemas.microsoft.com/office/powerpoint/2010/main" val="1716398659"/>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One Body, Many Members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fontScale="92500"/>
          </a:bodyPr>
          <a:lstStyle/>
          <a:p>
            <a:r>
              <a:rPr lang="en-US" sz="3600" dirty="0"/>
              <a:t>“Nay, much more those of the body, which seem to be more feeble, are necessary: And those members of the body, which we think to be less honorable, upon these we bestow more abundant honor; and our uncomely parts have more abundant comeliness.  For our comely parts have no need: but God hath tempered the body together, having given more abundant honor to that part which lacked.” I Cor. 12:22-24</a:t>
            </a:r>
          </a:p>
        </p:txBody>
      </p:sp>
    </p:spTree>
    <p:extLst>
      <p:ext uri="{BB962C8B-B14F-4D97-AF65-F5344CB8AC3E}">
        <p14:creationId xmlns:p14="http://schemas.microsoft.com/office/powerpoint/2010/main" val="2450740430"/>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One Body, Many Members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Our positions in the Body of Christ might not always feel the most glorious.</a:t>
            </a:r>
          </a:p>
          <a:p>
            <a:pPr lvl="1"/>
            <a:r>
              <a:rPr lang="en-US" sz="3400" dirty="0"/>
              <a:t>Who would choose the role of the bladder?</a:t>
            </a:r>
          </a:p>
          <a:p>
            <a:pPr lvl="1"/>
            <a:r>
              <a:rPr lang="en-US" sz="3400" dirty="0"/>
              <a:t>Nobody purposely seeks out that job.</a:t>
            </a:r>
          </a:p>
          <a:p>
            <a:pPr lvl="1"/>
            <a:r>
              <a:rPr lang="en-US" sz="3400" dirty="0"/>
              <a:t>But, if you have had problems with your bladder, you know the value of that part.</a:t>
            </a:r>
          </a:p>
          <a:p>
            <a:pPr lvl="1"/>
            <a:r>
              <a:rPr lang="en-US" sz="3400" dirty="0"/>
              <a:t>It is tremendously important.</a:t>
            </a:r>
          </a:p>
        </p:txBody>
      </p:sp>
    </p:spTree>
    <p:extLst>
      <p:ext uri="{BB962C8B-B14F-4D97-AF65-F5344CB8AC3E}">
        <p14:creationId xmlns:p14="http://schemas.microsoft.com/office/powerpoint/2010/main" val="71968537"/>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One Body, Many Members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Not every job is glamorous.</a:t>
            </a:r>
          </a:p>
          <a:p>
            <a:pPr lvl="1"/>
            <a:r>
              <a:rPr lang="en-US" sz="3400" dirty="0"/>
              <a:t>We may not always stand in the limelight with followers who adore us.</a:t>
            </a:r>
          </a:p>
          <a:p>
            <a:pPr lvl="1"/>
            <a:r>
              <a:rPr lang="en-US" sz="3400" dirty="0"/>
              <a:t>Our jobs may be unimpressive to the eyes, but we should serve God faithfully.</a:t>
            </a:r>
          </a:p>
          <a:p>
            <a:pPr lvl="1"/>
            <a:r>
              <a:rPr lang="en-US" sz="3400" dirty="0"/>
              <a:t>The sower who goes out to sow seeds walks through dirt and manure, but God makes the seeds grow and produce fruit.</a:t>
            </a:r>
          </a:p>
        </p:txBody>
      </p:sp>
    </p:spTree>
    <p:extLst>
      <p:ext uri="{BB962C8B-B14F-4D97-AF65-F5344CB8AC3E}">
        <p14:creationId xmlns:p14="http://schemas.microsoft.com/office/powerpoint/2010/main" val="2560188476"/>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One Body, Many Members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“That there should be no schism in the body; but that the members should have the same care one for another. And whether one member suffer, all the members suffer with it; or one member be honored, all the members rejoice with it.” I Corinthians 12:25-26</a:t>
            </a:r>
          </a:p>
        </p:txBody>
      </p:sp>
    </p:spTree>
    <p:extLst>
      <p:ext uri="{BB962C8B-B14F-4D97-AF65-F5344CB8AC3E}">
        <p14:creationId xmlns:p14="http://schemas.microsoft.com/office/powerpoint/2010/main" val="2635536623"/>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One Body, Many Members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r>
              <a:rPr lang="en-US" sz="3600" dirty="0"/>
              <a:t>When we bang our little toe on a chair in the dark, it suddenly doesn’t matter that the rest of our body feels fine.</a:t>
            </a:r>
          </a:p>
          <a:p>
            <a:pPr lvl="1"/>
            <a:r>
              <a:rPr lang="en-US" sz="3400" dirty="0"/>
              <a:t>That little toe sends the whole body into a hopping, hollering mess for a minute.</a:t>
            </a:r>
          </a:p>
          <a:p>
            <a:pPr lvl="1"/>
            <a:r>
              <a:rPr lang="en-US" sz="3400" dirty="0"/>
              <a:t>We can’t neglect each other.</a:t>
            </a:r>
          </a:p>
          <a:p>
            <a:pPr lvl="1"/>
            <a:r>
              <a:rPr lang="en-US" sz="3400" dirty="0"/>
              <a:t>When one of us suffers, we all feel the pain of it.</a:t>
            </a:r>
          </a:p>
        </p:txBody>
      </p:sp>
    </p:spTree>
    <p:extLst>
      <p:ext uri="{BB962C8B-B14F-4D97-AF65-F5344CB8AC3E}">
        <p14:creationId xmlns:p14="http://schemas.microsoft.com/office/powerpoint/2010/main" val="509367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E60E1-D88B-33DB-9DBD-9F673E170117}"/>
              </a:ext>
            </a:extLst>
          </p:cNvPr>
          <p:cNvSpPr>
            <a:spLocks noGrp="1"/>
          </p:cNvSpPr>
          <p:nvPr>
            <p:ph type="title"/>
          </p:nvPr>
        </p:nvSpPr>
        <p:spPr>
          <a:xfrm>
            <a:off x="838200" y="365125"/>
            <a:ext cx="10515600" cy="1111983"/>
          </a:xfrm>
        </p:spPr>
        <p:txBody>
          <a:bodyPr>
            <a:normAutofit/>
          </a:bodyPr>
          <a:lstStyle/>
          <a:p>
            <a:pPr algn="ctr"/>
            <a:r>
              <a:rPr lang="en-US" sz="6000" dirty="0"/>
              <a:t>Good Gifts</a:t>
            </a:r>
          </a:p>
        </p:txBody>
      </p:sp>
      <p:sp>
        <p:nvSpPr>
          <p:cNvPr id="3" name="Content Placeholder 2">
            <a:extLst>
              <a:ext uri="{FF2B5EF4-FFF2-40B4-BE49-F238E27FC236}">
                <a16:creationId xmlns:a16="http://schemas.microsoft.com/office/drawing/2014/main" id="{ECAFBB16-7918-E12F-CE80-1C08E2A51B01}"/>
              </a:ext>
            </a:extLst>
          </p:cNvPr>
          <p:cNvSpPr>
            <a:spLocks noGrp="1"/>
          </p:cNvSpPr>
          <p:nvPr>
            <p:ph idx="1"/>
          </p:nvPr>
        </p:nvSpPr>
        <p:spPr>
          <a:xfrm>
            <a:off x="838200" y="1477108"/>
            <a:ext cx="10515600" cy="4699855"/>
          </a:xfrm>
        </p:spPr>
        <p:txBody>
          <a:bodyPr>
            <a:normAutofit/>
          </a:bodyPr>
          <a:lstStyle/>
          <a:p>
            <a:r>
              <a:rPr lang="en-US" sz="3600" dirty="0"/>
              <a:t>We find a lot of controversy about the spiritual gifts among different denominations today.</a:t>
            </a:r>
            <a:endParaRPr lang="en-US" sz="3200" dirty="0"/>
          </a:p>
          <a:p>
            <a:endParaRPr lang="en-US" sz="3200" dirty="0"/>
          </a:p>
          <a:p>
            <a:r>
              <a:rPr lang="en-US" sz="3200" dirty="0"/>
              <a:t>This controversy over spiritual gifts raises a passion in most of our hearts.</a:t>
            </a:r>
          </a:p>
          <a:p>
            <a:endParaRPr lang="en-US" sz="3600" dirty="0"/>
          </a:p>
          <a:p>
            <a:endParaRPr lang="en-US" sz="3200" dirty="0"/>
          </a:p>
        </p:txBody>
      </p:sp>
    </p:spTree>
    <p:extLst>
      <p:ext uri="{BB962C8B-B14F-4D97-AF65-F5344CB8AC3E}">
        <p14:creationId xmlns:p14="http://schemas.microsoft.com/office/powerpoint/2010/main" val="1413860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A60DF7-C302-E640-97D2-3EAD20B055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2697AC-553E-527E-46E5-1B13A20D4F1E}"/>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50AEA703-9A00-C311-FEEA-89D9E7AD63C5}"/>
              </a:ext>
            </a:extLst>
          </p:cNvPr>
          <p:cNvSpPr>
            <a:spLocks noGrp="1"/>
          </p:cNvSpPr>
          <p:nvPr>
            <p:ph idx="1"/>
          </p:nvPr>
        </p:nvSpPr>
        <p:spPr>
          <a:xfrm>
            <a:off x="838200" y="1477108"/>
            <a:ext cx="10515600" cy="4699855"/>
          </a:xfrm>
        </p:spPr>
        <p:txBody>
          <a:bodyPr>
            <a:normAutofit/>
          </a:bodyPr>
          <a:lstStyle/>
          <a:p>
            <a:r>
              <a:rPr lang="en-US" sz="3600" dirty="0"/>
              <a:t>Our Relationship with the Holy Spirit.</a:t>
            </a:r>
          </a:p>
          <a:p>
            <a:pPr lvl="1"/>
            <a:r>
              <a:rPr lang="en-US" sz="3400" dirty="0"/>
              <a:t>There are three prepositions in the Greek that describe our relationship with the Holy Spirit.</a:t>
            </a:r>
          </a:p>
          <a:p>
            <a:pPr lvl="2"/>
            <a:r>
              <a:rPr lang="en-US" sz="3200" dirty="0"/>
              <a:t>With</a:t>
            </a:r>
          </a:p>
          <a:p>
            <a:pPr lvl="2"/>
            <a:r>
              <a:rPr lang="en-US" sz="3200" dirty="0"/>
              <a:t>In</a:t>
            </a:r>
          </a:p>
          <a:p>
            <a:pPr lvl="2"/>
            <a:r>
              <a:rPr lang="en-US" sz="3200" dirty="0"/>
              <a:t>Upon</a:t>
            </a:r>
          </a:p>
        </p:txBody>
      </p:sp>
    </p:spTree>
    <p:extLst>
      <p:ext uri="{BB962C8B-B14F-4D97-AF65-F5344CB8AC3E}">
        <p14:creationId xmlns:p14="http://schemas.microsoft.com/office/powerpoint/2010/main" val="3194714692"/>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One Body, Many Members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We are the body of Christ, and that also means we need to take care of each other.</a:t>
            </a:r>
          </a:p>
          <a:p>
            <a:pPr lvl="1"/>
            <a:r>
              <a:rPr lang="en-US" sz="3400" dirty="0"/>
              <a:t>We can do that through the use of the spiritual gifts the Holy Spirit gives us.</a:t>
            </a:r>
          </a:p>
          <a:p>
            <a:pPr lvl="1"/>
            <a:r>
              <a:rPr lang="en-US" sz="3400" dirty="0"/>
              <a:t>We should look after each other as we do our own physical body.</a:t>
            </a:r>
          </a:p>
          <a:p>
            <a:pPr lvl="1"/>
            <a:r>
              <a:rPr lang="en-US" sz="3400" dirty="0"/>
              <a:t>Love should be the defining characteristic of the Christian.</a:t>
            </a:r>
          </a:p>
        </p:txBody>
      </p:sp>
    </p:spTree>
    <p:extLst>
      <p:ext uri="{BB962C8B-B14F-4D97-AF65-F5344CB8AC3E}">
        <p14:creationId xmlns:p14="http://schemas.microsoft.com/office/powerpoint/2010/main" val="1886815347"/>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One Body, Many Members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r>
              <a:rPr lang="en-US" sz="3600" dirty="0"/>
              <a:t>“Now ye are the body of Christ, and members in particular. And God has set some in the church, first apostles, secondarily prophets, thirdly teachers, after that miracles, then gifts of healing, helps, governments, diversities of tongues.  Are all apostles? Are all prophets? Are all teachers? Are all workers of miracles? Have all the gifts of healing?  Do all speak with tongues? Do all interpret? I Cor. 12:27-30</a:t>
            </a:r>
          </a:p>
        </p:txBody>
      </p:sp>
    </p:spTree>
    <p:extLst>
      <p:ext uri="{BB962C8B-B14F-4D97-AF65-F5344CB8AC3E}">
        <p14:creationId xmlns:p14="http://schemas.microsoft.com/office/powerpoint/2010/main" val="777619508"/>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One Body, Many Members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Some gifts were used in the early church for showing the power of Christ.</a:t>
            </a:r>
          </a:p>
          <a:p>
            <a:pPr lvl="1"/>
            <a:r>
              <a:rPr lang="en-US" sz="3400" dirty="0"/>
              <a:t>Apostles and Prophets who were used mightily and with authority.</a:t>
            </a:r>
          </a:p>
          <a:p>
            <a:pPr lvl="1"/>
            <a:r>
              <a:rPr lang="en-US" sz="3400" dirty="0"/>
              <a:t>Paul rhetorically here: “Are all apostles? Are all Prophets?”</a:t>
            </a:r>
          </a:p>
          <a:p>
            <a:pPr lvl="1"/>
            <a:r>
              <a:rPr lang="en-US" sz="3400" dirty="0"/>
              <a:t>No, no one gift is universal (everyone has it)</a:t>
            </a:r>
          </a:p>
        </p:txBody>
      </p:sp>
    </p:spTree>
    <p:extLst>
      <p:ext uri="{BB962C8B-B14F-4D97-AF65-F5344CB8AC3E}">
        <p14:creationId xmlns:p14="http://schemas.microsoft.com/office/powerpoint/2010/main" val="350153713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One Body, Many Members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r>
              <a:rPr lang="en-US" sz="3600" dirty="0"/>
              <a:t>“But covet earnestly the best gifts: and yet shew I unto you a more excellent way.”             </a:t>
            </a:r>
            <a:r>
              <a:rPr lang="en-US" sz="3400" dirty="0"/>
              <a:t>I Corinthians 12:31</a:t>
            </a:r>
          </a:p>
          <a:p>
            <a:pPr lvl="1"/>
            <a:r>
              <a:rPr lang="en-US" sz="3200" dirty="0"/>
              <a:t>We know the Holy Spirit gives the gifts to different members of the Body to do the work of the ministry.</a:t>
            </a:r>
          </a:p>
          <a:p>
            <a:pPr lvl="1"/>
            <a:r>
              <a:rPr lang="en-US" sz="3200" dirty="0"/>
              <a:t>Paul exhorts us to “covet the best gifts.”</a:t>
            </a:r>
          </a:p>
          <a:p>
            <a:pPr lvl="2"/>
            <a:r>
              <a:rPr lang="en-US" sz="3000" dirty="0"/>
              <a:t>It is not wrong to want a particular gift, just don’t covet another’s gift.</a:t>
            </a:r>
          </a:p>
          <a:p>
            <a:pPr lvl="1"/>
            <a:endParaRPr lang="en-US" sz="3400" dirty="0"/>
          </a:p>
        </p:txBody>
      </p:sp>
    </p:spTree>
    <p:extLst>
      <p:ext uri="{BB962C8B-B14F-4D97-AF65-F5344CB8AC3E}">
        <p14:creationId xmlns:p14="http://schemas.microsoft.com/office/powerpoint/2010/main" val="621008471"/>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One Body, Many Members</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Paul will explain himself in a chapter, and</a:t>
            </a:r>
            <a:r>
              <a:rPr lang="en-US" sz="3400"/>
              <a:t>, interesting, </a:t>
            </a:r>
            <a:r>
              <a:rPr lang="en-US" sz="3400" dirty="0"/>
              <a:t>relegate the gift of tongues to the lowest on the list.</a:t>
            </a:r>
          </a:p>
          <a:p>
            <a:pPr lvl="1"/>
            <a:r>
              <a:rPr lang="en-US" sz="3400" dirty="0"/>
              <a:t>But first, Paul gives us this beautiful promise to show unto us “a more excellent way.”</a:t>
            </a:r>
          </a:p>
          <a:p>
            <a:pPr lvl="1"/>
            <a:r>
              <a:rPr lang="en-US" sz="3400" dirty="0"/>
              <a:t>That way is Love.</a:t>
            </a:r>
          </a:p>
        </p:txBody>
      </p:sp>
    </p:spTree>
    <p:extLst>
      <p:ext uri="{BB962C8B-B14F-4D97-AF65-F5344CB8AC3E}">
        <p14:creationId xmlns:p14="http://schemas.microsoft.com/office/powerpoint/2010/main" val="615875296"/>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fontScale="92500" lnSpcReduction="10000"/>
          </a:bodyPr>
          <a:lstStyle/>
          <a:p>
            <a:r>
              <a:rPr lang="en-US" sz="3600" dirty="0"/>
              <a:t>The Term Love</a:t>
            </a:r>
          </a:p>
          <a:p>
            <a:pPr lvl="1"/>
            <a:r>
              <a:rPr lang="en-US" sz="3400" dirty="0"/>
              <a:t>Love is ambiguous in English.</a:t>
            </a:r>
          </a:p>
          <a:p>
            <a:pPr lvl="1"/>
            <a:r>
              <a:rPr lang="en-US" sz="3400" dirty="0"/>
              <a:t>I can say I love peanut butter.</a:t>
            </a:r>
          </a:p>
          <a:p>
            <a:pPr lvl="1"/>
            <a:r>
              <a:rPr lang="en-US" sz="3400" dirty="0"/>
              <a:t>But, there is a huge distinction between the kind of love I have for my children and the kind of love I have for peanut butter.</a:t>
            </a:r>
          </a:p>
          <a:p>
            <a:pPr lvl="1"/>
            <a:r>
              <a:rPr lang="en-US" sz="3400" dirty="0"/>
              <a:t>There are several Greek words translated “love” which gives us a clearer understanding of the kinds of love talked about in the New Testament.</a:t>
            </a:r>
          </a:p>
        </p:txBody>
      </p:sp>
    </p:spTree>
    <p:extLst>
      <p:ext uri="{BB962C8B-B14F-4D97-AF65-F5344CB8AC3E}">
        <p14:creationId xmlns:p14="http://schemas.microsoft.com/office/powerpoint/2010/main" val="1508507809"/>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“Storge” – love that comes from familiarity.</a:t>
            </a:r>
          </a:p>
          <a:p>
            <a:pPr lvl="2"/>
            <a:r>
              <a:rPr lang="en-US" sz="3200" dirty="0"/>
              <a:t>It is kind feelings, natural affection, and friendship.</a:t>
            </a:r>
          </a:p>
          <a:p>
            <a:pPr lvl="3"/>
            <a:r>
              <a:rPr lang="en-US" sz="3000" dirty="0"/>
              <a:t>It is the love a mother has for a child.</a:t>
            </a:r>
          </a:p>
          <a:p>
            <a:pPr lvl="3"/>
            <a:r>
              <a:rPr lang="en-US" sz="3000" dirty="0"/>
              <a:t>The warmth toward co-workers or even pets.</a:t>
            </a:r>
          </a:p>
          <a:p>
            <a:pPr lvl="3"/>
            <a:r>
              <a:rPr lang="en-US" sz="3000" dirty="0"/>
              <a:t>It is a wide-ranging natural love.</a:t>
            </a:r>
          </a:p>
        </p:txBody>
      </p:sp>
    </p:spTree>
    <p:extLst>
      <p:ext uri="{BB962C8B-B14F-4D97-AF65-F5344CB8AC3E}">
        <p14:creationId xmlns:p14="http://schemas.microsoft.com/office/powerpoint/2010/main" val="2050586974"/>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“Philia” – the tightly knit love found between good friends who have grown as close as siblings.</a:t>
            </a:r>
          </a:p>
          <a:p>
            <a:pPr lvl="2"/>
            <a:r>
              <a:rPr lang="en-US" sz="3200" dirty="0"/>
              <a:t>It’s often known as “brotherly love” – but it’s not necessarily between brothers.</a:t>
            </a:r>
          </a:p>
          <a:p>
            <a:pPr lvl="2"/>
            <a:r>
              <a:rPr lang="en-US" sz="3200" dirty="0"/>
              <a:t>It is the love of a close, true friendship.</a:t>
            </a:r>
          </a:p>
          <a:p>
            <a:pPr lvl="2"/>
            <a:r>
              <a:rPr lang="en-US" sz="3200" dirty="0"/>
              <a:t>Like the love that was between David and Jonathan.</a:t>
            </a:r>
          </a:p>
        </p:txBody>
      </p:sp>
    </p:spTree>
    <p:extLst>
      <p:ext uri="{BB962C8B-B14F-4D97-AF65-F5344CB8AC3E}">
        <p14:creationId xmlns:p14="http://schemas.microsoft.com/office/powerpoint/2010/main" val="209226420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1"/>
            <a:r>
              <a:rPr lang="en-US" sz="3400" dirty="0"/>
              <a:t>“Eros” – sensual love.</a:t>
            </a:r>
          </a:p>
          <a:p>
            <a:pPr lvl="2"/>
            <a:r>
              <a:rPr lang="en-US" sz="3200" dirty="0"/>
              <a:t>Eros was the god of sexual desire.</a:t>
            </a:r>
          </a:p>
          <a:p>
            <a:pPr lvl="2"/>
            <a:r>
              <a:rPr lang="en-US" sz="3200" dirty="0"/>
              <a:t>C.S. Lewis regarded </a:t>
            </a:r>
            <a:r>
              <a:rPr lang="en-US" sz="3200" i="1" dirty="0"/>
              <a:t>eros</a:t>
            </a:r>
            <a:r>
              <a:rPr lang="en-US" sz="3200" dirty="0"/>
              <a:t> as the “being in love” part of desire.</a:t>
            </a:r>
          </a:p>
          <a:p>
            <a:pPr lvl="2"/>
            <a:r>
              <a:rPr lang="en-US" sz="3200" dirty="0"/>
              <a:t>Lewis says “Now Eros makes a man really want, not a woman, but one particular woman.</a:t>
            </a:r>
          </a:p>
          <a:p>
            <a:pPr lvl="2"/>
            <a:r>
              <a:rPr lang="en-US" sz="3200" dirty="0"/>
              <a:t>The Hebrew equivalent of sensual love is found in the Old Testament, but we don’t read </a:t>
            </a:r>
            <a:r>
              <a:rPr lang="en-US" sz="3200" i="1" dirty="0"/>
              <a:t>eros</a:t>
            </a:r>
            <a:r>
              <a:rPr lang="en-US" sz="3200" dirty="0"/>
              <a:t> anywhere in the New Testament.</a:t>
            </a:r>
          </a:p>
        </p:txBody>
      </p:sp>
    </p:spTree>
    <p:extLst>
      <p:ext uri="{BB962C8B-B14F-4D97-AF65-F5344CB8AC3E}">
        <p14:creationId xmlns:p14="http://schemas.microsoft.com/office/powerpoint/2010/main" val="3826794538"/>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1"/>
            <a:r>
              <a:rPr lang="en-US" sz="3400" dirty="0"/>
              <a:t>“Agape” – unconditional love (noun)</a:t>
            </a:r>
          </a:p>
          <a:p>
            <a:pPr lvl="2"/>
            <a:r>
              <a:rPr lang="en-US" sz="3200" dirty="0"/>
              <a:t>It proceeds from the nature of the one who does the loving.</a:t>
            </a:r>
          </a:p>
          <a:p>
            <a:pPr lvl="2"/>
            <a:r>
              <a:rPr lang="en-US" sz="3200" dirty="0"/>
              <a:t>It is not from any attractiveness in the one being loved.</a:t>
            </a:r>
          </a:p>
          <a:p>
            <a:pPr lvl="2"/>
            <a:r>
              <a:rPr lang="en-US" sz="3200" dirty="0"/>
              <a:t>It is used 20 times in the Septuagint, 116 times in the New Testament, 75 times in Paul’s letters.</a:t>
            </a:r>
          </a:p>
          <a:p>
            <a:pPr lvl="2"/>
            <a:r>
              <a:rPr lang="en-US" sz="3200" dirty="0"/>
              <a:t>It is a commitment, not necessarily a natural feeling.</a:t>
            </a:r>
          </a:p>
        </p:txBody>
      </p:sp>
    </p:spTree>
    <p:extLst>
      <p:ext uri="{BB962C8B-B14F-4D97-AF65-F5344CB8AC3E}">
        <p14:creationId xmlns:p14="http://schemas.microsoft.com/office/powerpoint/2010/main" val="990496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C2A111-0C9A-2944-0F8A-7D46204B4A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CA6689-C318-5489-C7B1-78F4CE8F5D63}"/>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B3828270-77A2-C325-8AA0-6A4D79F5C1DC}"/>
              </a:ext>
            </a:extLst>
          </p:cNvPr>
          <p:cNvSpPr>
            <a:spLocks noGrp="1"/>
          </p:cNvSpPr>
          <p:nvPr>
            <p:ph idx="1"/>
          </p:nvPr>
        </p:nvSpPr>
        <p:spPr>
          <a:xfrm>
            <a:off x="838200" y="1477108"/>
            <a:ext cx="10515600" cy="4699855"/>
          </a:xfrm>
        </p:spPr>
        <p:txBody>
          <a:bodyPr>
            <a:normAutofit lnSpcReduction="10000"/>
          </a:bodyPr>
          <a:lstStyle/>
          <a:p>
            <a:r>
              <a:rPr lang="en-US" sz="3600" dirty="0"/>
              <a:t>The First: “para”</a:t>
            </a:r>
          </a:p>
          <a:p>
            <a:pPr lvl="1"/>
            <a:r>
              <a:rPr lang="en-US" sz="3400" dirty="0"/>
              <a:t>It means “with” or “beside”</a:t>
            </a:r>
          </a:p>
          <a:p>
            <a:pPr lvl="1"/>
            <a:r>
              <a:rPr lang="en-US" sz="3400" dirty="0"/>
              <a:t>The Holy Spirit works with us to convict us of sin and to lead us to the Son.</a:t>
            </a:r>
          </a:p>
          <a:p>
            <a:r>
              <a:rPr lang="en-US" sz="3600" dirty="0"/>
              <a:t>The Second: “</a:t>
            </a:r>
            <a:r>
              <a:rPr lang="en-US" sz="3600" dirty="0" err="1"/>
              <a:t>en</a:t>
            </a:r>
            <a:r>
              <a:rPr lang="en-US" sz="3600" dirty="0"/>
              <a:t>”</a:t>
            </a:r>
          </a:p>
          <a:p>
            <a:pPr lvl="1"/>
            <a:r>
              <a:rPr lang="en-US" sz="3400" dirty="0"/>
              <a:t>It means “with” or “in”</a:t>
            </a:r>
          </a:p>
          <a:p>
            <a:pPr lvl="1"/>
            <a:r>
              <a:rPr lang="en-US" sz="3400" dirty="0"/>
              <a:t>Once we’ve accepted Jesus Christ as our Lord and Savior, the Holy Spirit dwells in us. </a:t>
            </a:r>
          </a:p>
        </p:txBody>
      </p:sp>
    </p:spTree>
    <p:extLst>
      <p:ext uri="{BB962C8B-B14F-4D97-AF65-F5344CB8AC3E}">
        <p14:creationId xmlns:p14="http://schemas.microsoft.com/office/powerpoint/2010/main" val="2554040883"/>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It seeks the best interest of the beloved, regardless of whether the beloved deserves it.</a:t>
            </a:r>
          </a:p>
          <a:p>
            <a:pPr lvl="2"/>
            <a:r>
              <a:rPr lang="en-US" sz="3200" dirty="0"/>
              <a:t>It is a love lavished on others without a thought about whether they are worthy.</a:t>
            </a:r>
          </a:p>
          <a:p>
            <a:pPr lvl="2"/>
            <a:r>
              <a:rPr lang="en-US" sz="3200" dirty="0"/>
              <a:t>The verb form of this word, </a:t>
            </a:r>
            <a:r>
              <a:rPr lang="en-US" sz="3200" i="1" dirty="0" err="1"/>
              <a:t>agapao</a:t>
            </a:r>
            <a:r>
              <a:rPr lang="en-US" sz="3200" i="1" dirty="0"/>
              <a:t>,</a:t>
            </a:r>
            <a:r>
              <a:rPr lang="en-US" sz="3200" dirty="0"/>
              <a:t> has a connotation of being totally given over to something.</a:t>
            </a:r>
          </a:p>
        </p:txBody>
      </p:sp>
    </p:spTree>
    <p:extLst>
      <p:ext uri="{BB962C8B-B14F-4D97-AF65-F5344CB8AC3E}">
        <p14:creationId xmlns:p14="http://schemas.microsoft.com/office/powerpoint/2010/main" val="3576379574"/>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Love is not a spiritual gift.</a:t>
            </a:r>
          </a:p>
          <a:p>
            <a:pPr lvl="2"/>
            <a:r>
              <a:rPr lang="en-US" sz="3200" dirty="0"/>
              <a:t>God’s Love – agape love – is a complete way of  life.</a:t>
            </a:r>
          </a:p>
          <a:p>
            <a:pPr lvl="2"/>
            <a:r>
              <a:rPr lang="en-US" sz="3200" dirty="0"/>
              <a:t>We tend to hunt for love in the wrong places.</a:t>
            </a:r>
          </a:p>
          <a:p>
            <a:pPr lvl="2"/>
            <a:r>
              <a:rPr lang="en-US" sz="3200" dirty="0"/>
              <a:t>We look horizontally, trying to pull the love we need from our fellow human beings.</a:t>
            </a:r>
          </a:p>
          <a:p>
            <a:pPr lvl="2"/>
            <a:r>
              <a:rPr lang="en-US" sz="3200" dirty="0"/>
              <a:t>But, we should be looking vertically at the One who is Love.</a:t>
            </a:r>
          </a:p>
        </p:txBody>
      </p:sp>
    </p:spTree>
    <p:extLst>
      <p:ext uri="{BB962C8B-B14F-4D97-AF65-F5344CB8AC3E}">
        <p14:creationId xmlns:p14="http://schemas.microsoft.com/office/powerpoint/2010/main" val="532172491"/>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We say we love people because we admire their beauty or intelligence or talent.</a:t>
            </a:r>
          </a:p>
          <a:p>
            <a:pPr lvl="2"/>
            <a:r>
              <a:rPr lang="en-US" sz="3200" dirty="0"/>
              <a:t>Those things are not love according to I Corinthians 13.</a:t>
            </a:r>
          </a:p>
          <a:p>
            <a:pPr lvl="2"/>
            <a:r>
              <a:rPr lang="en-US" sz="3200" dirty="0"/>
              <a:t>Paul sets things straight here in chapter 13.</a:t>
            </a:r>
          </a:p>
          <a:p>
            <a:pPr lvl="2"/>
            <a:r>
              <a:rPr lang="en-US" sz="3200" dirty="0"/>
              <a:t>He explains to us what </a:t>
            </a:r>
            <a:r>
              <a:rPr lang="en-US" sz="3200" i="1" dirty="0"/>
              <a:t>agape, </a:t>
            </a:r>
            <a:r>
              <a:rPr lang="en-US" sz="3200" dirty="0"/>
              <a:t>God’s kind of love really is.</a:t>
            </a:r>
          </a:p>
          <a:p>
            <a:pPr lvl="2"/>
            <a:r>
              <a:rPr lang="en-US" sz="3200" dirty="0"/>
              <a:t>It is unconditional.</a:t>
            </a:r>
          </a:p>
        </p:txBody>
      </p:sp>
    </p:spTree>
    <p:extLst>
      <p:ext uri="{BB962C8B-B14F-4D97-AF65-F5344CB8AC3E}">
        <p14:creationId xmlns:p14="http://schemas.microsoft.com/office/powerpoint/2010/main" val="884223901"/>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Chapter 13 of I Corinthians is one of the most important documents in our lives.</a:t>
            </a:r>
          </a:p>
          <a:p>
            <a:pPr lvl="2"/>
            <a:r>
              <a:rPr lang="en-US" sz="3200" dirty="0"/>
              <a:t>It is the chapter that reminds us that all the spiritual gifts in the world are empty unless the love of God rules in our hearts.</a:t>
            </a:r>
          </a:p>
          <a:p>
            <a:pPr lvl="2"/>
            <a:r>
              <a:rPr lang="en-US" sz="3200" dirty="0"/>
              <a:t>Jesus personified this kind of love when He came to earth and served us, then died on a cross in Judea 2000 years ago.</a:t>
            </a:r>
          </a:p>
        </p:txBody>
      </p:sp>
    </p:spTree>
    <p:extLst>
      <p:ext uri="{BB962C8B-B14F-4D97-AF65-F5344CB8AC3E}">
        <p14:creationId xmlns:p14="http://schemas.microsoft.com/office/powerpoint/2010/main" val="3959219775"/>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Nothing Without Love</a:t>
            </a:r>
          </a:p>
          <a:p>
            <a:pPr lvl="1"/>
            <a:r>
              <a:rPr lang="en-US" sz="3400" dirty="0"/>
              <a:t>“Though I speak with the tongues of men and of angels, and have not love (agape), I am become as sounding brass, or a tinkling cymbal.”               I Corinthians 13:1</a:t>
            </a:r>
            <a:endParaRPr lang="en-US" sz="3200" dirty="0"/>
          </a:p>
          <a:p>
            <a:pPr lvl="1"/>
            <a:r>
              <a:rPr lang="en-US" sz="3400" dirty="0"/>
              <a:t>Paul makes it clear that love must reign sovereign in our hearts, or it’s all useless.</a:t>
            </a:r>
          </a:p>
        </p:txBody>
      </p:sp>
    </p:spTree>
    <p:extLst>
      <p:ext uri="{BB962C8B-B14F-4D97-AF65-F5344CB8AC3E}">
        <p14:creationId xmlns:p14="http://schemas.microsoft.com/office/powerpoint/2010/main" val="2404270976"/>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Without agape, all our speaking skill, debating skill, great knowledge or vocabulary end up just polluting the air.</a:t>
            </a:r>
            <a:endParaRPr lang="en-US" sz="3200" dirty="0"/>
          </a:p>
          <a:p>
            <a:pPr lvl="1"/>
            <a:r>
              <a:rPr lang="en-US" sz="3200" dirty="0"/>
              <a:t>Paul isn’t just being metaphorical when he refers to sounding brass and cymbals.</a:t>
            </a:r>
          </a:p>
          <a:p>
            <a:pPr lvl="2"/>
            <a:r>
              <a:rPr lang="en-US" sz="3200" dirty="0"/>
              <a:t>Gongs and cymbals were familiar to the Corinthians because they were used in pagan worship.</a:t>
            </a:r>
          </a:p>
        </p:txBody>
      </p:sp>
    </p:spTree>
    <p:extLst>
      <p:ext uri="{BB962C8B-B14F-4D97-AF65-F5344CB8AC3E}">
        <p14:creationId xmlns:p14="http://schemas.microsoft.com/office/powerpoint/2010/main" val="2814760854"/>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Bronze vases were used a resonators in some theaters.</a:t>
            </a:r>
          </a:p>
          <a:p>
            <a:pPr lvl="2"/>
            <a:r>
              <a:rPr lang="en-US" sz="3200" dirty="0"/>
              <a:t>You may have seen brass cymbals in the worship of some religions around the world today.</a:t>
            </a:r>
          </a:p>
          <a:p>
            <a:pPr lvl="1"/>
            <a:r>
              <a:rPr lang="en-US" sz="3400" dirty="0"/>
              <a:t>The emphasis here is that no matter what words we use, or what things we do, without them being with love, it is useless.</a:t>
            </a:r>
          </a:p>
        </p:txBody>
      </p:sp>
    </p:spTree>
    <p:extLst>
      <p:ext uri="{BB962C8B-B14F-4D97-AF65-F5344CB8AC3E}">
        <p14:creationId xmlns:p14="http://schemas.microsoft.com/office/powerpoint/2010/main" val="1951879252"/>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“And though I have the gift of prophecy, and understand all mysteries, and all knowledge; and though I have all faith, so that I could remove mountains, and have not love (agape), I am nothing.” I Corinthians 13:2</a:t>
            </a:r>
          </a:p>
        </p:txBody>
      </p:sp>
    </p:spTree>
    <p:extLst>
      <p:ext uri="{BB962C8B-B14F-4D97-AF65-F5344CB8AC3E}">
        <p14:creationId xmlns:p14="http://schemas.microsoft.com/office/powerpoint/2010/main" val="2469913875"/>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Paul expounds on love.</a:t>
            </a:r>
          </a:p>
          <a:p>
            <a:pPr lvl="1"/>
            <a:r>
              <a:rPr lang="en-US" sz="3400" dirty="0"/>
              <a:t>In the first verse, he tells us love must be sovereign in our hearts.</a:t>
            </a:r>
          </a:p>
          <a:p>
            <a:pPr lvl="1"/>
            <a:r>
              <a:rPr lang="en-US" sz="3400" dirty="0"/>
              <a:t>In the second verse he tells us it must be sovereign in our intellects.</a:t>
            </a:r>
          </a:p>
          <a:p>
            <a:pPr lvl="2"/>
            <a:r>
              <a:rPr lang="en-US" sz="3200" dirty="0"/>
              <a:t>What is the difference in the two?</a:t>
            </a:r>
          </a:p>
        </p:txBody>
      </p:sp>
    </p:spTree>
    <p:extLst>
      <p:ext uri="{BB962C8B-B14F-4D97-AF65-F5344CB8AC3E}">
        <p14:creationId xmlns:p14="http://schemas.microsoft.com/office/powerpoint/2010/main" val="2014079706"/>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Mysteries are truths that people could never find out for themselves.</a:t>
            </a:r>
          </a:p>
          <a:p>
            <a:pPr lvl="2"/>
            <a:r>
              <a:rPr lang="en-US" sz="3200" dirty="0"/>
              <a:t>The doctrine of mysteries, God’s secrets, are linked to the prophetic gift in Revelation 10:7</a:t>
            </a:r>
          </a:p>
          <a:p>
            <a:pPr lvl="3"/>
            <a:r>
              <a:rPr lang="en-US" sz="3000" dirty="0"/>
              <a:t>“But in the last days of voice of the seventh angel, when he shall begin to sound, the mystery of God should be finished, as He has declared to His servants the prophets.</a:t>
            </a:r>
          </a:p>
        </p:txBody>
      </p:sp>
    </p:spTree>
    <p:extLst>
      <p:ext uri="{BB962C8B-B14F-4D97-AF65-F5344CB8AC3E}">
        <p14:creationId xmlns:p14="http://schemas.microsoft.com/office/powerpoint/2010/main" val="137506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E6CA30-EAC5-07F5-F421-85E60A1AC9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7859A4-69CA-E078-CFCE-4E19464DF990}"/>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3B0AFC8B-AEBF-64D7-7E0D-26B343711147}"/>
              </a:ext>
            </a:extLst>
          </p:cNvPr>
          <p:cNvSpPr>
            <a:spLocks noGrp="1"/>
          </p:cNvSpPr>
          <p:nvPr>
            <p:ph idx="1"/>
          </p:nvPr>
        </p:nvSpPr>
        <p:spPr>
          <a:xfrm>
            <a:off x="838200" y="1477108"/>
            <a:ext cx="10515600" cy="4699855"/>
          </a:xfrm>
        </p:spPr>
        <p:txBody>
          <a:bodyPr>
            <a:normAutofit/>
          </a:bodyPr>
          <a:lstStyle/>
          <a:p>
            <a:r>
              <a:rPr lang="en-US" sz="3600" dirty="0"/>
              <a:t>The Third: “epi”</a:t>
            </a:r>
          </a:p>
          <a:p>
            <a:pPr lvl="1"/>
            <a:r>
              <a:rPr lang="en-US" sz="3400" dirty="0"/>
              <a:t>It means “upon”</a:t>
            </a:r>
          </a:p>
          <a:p>
            <a:pPr lvl="1"/>
            <a:r>
              <a:rPr lang="en-US" sz="3400" dirty="0"/>
              <a:t>Throughout the Scriptures there are times when the Spirit of God came upon people for a specific anointing or prophetic purpose.</a:t>
            </a:r>
          </a:p>
          <a:p>
            <a:pPr lvl="1"/>
            <a:r>
              <a:rPr lang="en-US" sz="3400" dirty="0"/>
              <a:t>He empowers us.</a:t>
            </a:r>
          </a:p>
          <a:p>
            <a:pPr lvl="1"/>
            <a:r>
              <a:rPr lang="en-US" sz="3400" dirty="0"/>
              <a:t>Without Him we can do nothing.</a:t>
            </a:r>
          </a:p>
        </p:txBody>
      </p:sp>
    </p:spTree>
    <p:extLst>
      <p:ext uri="{BB962C8B-B14F-4D97-AF65-F5344CB8AC3E}">
        <p14:creationId xmlns:p14="http://schemas.microsoft.com/office/powerpoint/2010/main" val="25152055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Prophets took the words and wisdom of God from heaven and communicated them to the earth.</a:t>
            </a:r>
          </a:p>
          <a:p>
            <a:pPr lvl="2"/>
            <a:r>
              <a:rPr lang="en-US" sz="3200" dirty="0"/>
              <a:t>They took eternity and pulled it into the time domain.</a:t>
            </a:r>
          </a:p>
          <a:p>
            <a:pPr lvl="2"/>
            <a:r>
              <a:rPr lang="en-US" sz="3200" dirty="0"/>
              <a:t>Remember, today, the gift of prophecy is forthtelling, not foretelling.</a:t>
            </a:r>
          </a:p>
          <a:p>
            <a:pPr lvl="2"/>
            <a:r>
              <a:rPr lang="en-US" sz="3200" dirty="0"/>
              <a:t>By the way, who was the last prophet that existed, according to Jesus?</a:t>
            </a:r>
          </a:p>
        </p:txBody>
      </p:sp>
    </p:spTree>
    <p:extLst>
      <p:ext uri="{BB962C8B-B14F-4D97-AF65-F5344CB8AC3E}">
        <p14:creationId xmlns:p14="http://schemas.microsoft.com/office/powerpoint/2010/main" val="3197964488"/>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It seems amazing the someone could have the gift of prophecy, today, and not have love.</a:t>
            </a:r>
          </a:p>
          <a:p>
            <a:pPr lvl="2"/>
            <a:r>
              <a:rPr lang="en-US" sz="3200" dirty="0"/>
              <a:t>Yet, we see it in the Old Testament, as well as today.</a:t>
            </a:r>
          </a:p>
          <a:p>
            <a:pPr lvl="2"/>
            <a:r>
              <a:rPr lang="en-US" sz="3200" dirty="0"/>
              <a:t>There were prophets, foretelling God’s mysteries without love in the Old Testament. (Balaam)</a:t>
            </a:r>
          </a:p>
          <a:p>
            <a:pPr lvl="2"/>
            <a:r>
              <a:rPr lang="en-US" sz="3200" dirty="0"/>
              <a:t>Who in the Old Testament prophesied, preached God’s word, without love?</a:t>
            </a:r>
          </a:p>
        </p:txBody>
      </p:sp>
    </p:spTree>
    <p:extLst>
      <p:ext uri="{BB962C8B-B14F-4D97-AF65-F5344CB8AC3E}">
        <p14:creationId xmlns:p14="http://schemas.microsoft.com/office/powerpoint/2010/main" val="1124776968"/>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God did not want to destroy the people of Ninevah.</a:t>
            </a:r>
          </a:p>
          <a:p>
            <a:pPr lvl="2"/>
            <a:r>
              <a:rPr lang="en-US" sz="3200" dirty="0"/>
              <a:t>Jonah, the man of God, was angry when God showed mercy.</a:t>
            </a:r>
          </a:p>
          <a:p>
            <a:pPr lvl="2"/>
            <a:r>
              <a:rPr lang="en-US" sz="3200" dirty="0"/>
              <a:t>Strangely enough, the gifts of the Holy Spirit can  be used without love.</a:t>
            </a:r>
          </a:p>
          <a:p>
            <a:pPr lvl="2"/>
            <a:r>
              <a:rPr lang="en-US" sz="3200" dirty="0"/>
              <a:t>Paul notes that even mountain-moving faith is nothing without love.</a:t>
            </a:r>
          </a:p>
        </p:txBody>
      </p:sp>
    </p:spTree>
    <p:extLst>
      <p:ext uri="{BB962C8B-B14F-4D97-AF65-F5344CB8AC3E}">
        <p14:creationId xmlns:p14="http://schemas.microsoft.com/office/powerpoint/2010/main" val="2913690444"/>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The idea that “faith that can move mountains” conveys the idea of making the impossible possible.</a:t>
            </a:r>
          </a:p>
          <a:p>
            <a:pPr lvl="2"/>
            <a:r>
              <a:rPr lang="en-US" sz="3200" dirty="0"/>
              <a:t>But,  commanding a chunk of earth to dislodge and be cast into the sea is not the most important thing in God’s mind.</a:t>
            </a:r>
          </a:p>
          <a:p>
            <a:pPr lvl="2"/>
            <a:r>
              <a:rPr lang="en-US" sz="3200" dirty="0"/>
              <a:t>The example of the good Samaritan is more important.</a:t>
            </a:r>
          </a:p>
        </p:txBody>
      </p:sp>
    </p:spTree>
    <p:extLst>
      <p:ext uri="{BB962C8B-B14F-4D97-AF65-F5344CB8AC3E}">
        <p14:creationId xmlns:p14="http://schemas.microsoft.com/office/powerpoint/2010/main" val="133825993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“And though I bestow all my goods to feed the poor, and though I give my body to be burned, and have not love (agape) it profits me nothing.” I Corinthians 13:3</a:t>
            </a:r>
          </a:p>
          <a:p>
            <a:r>
              <a:rPr lang="en-US" sz="3600" dirty="0"/>
              <a:t>This is a heavy verse.</a:t>
            </a:r>
          </a:p>
          <a:p>
            <a:pPr lvl="1"/>
            <a:r>
              <a:rPr lang="en-US" sz="3400" dirty="0"/>
              <a:t>We can do the greatest looking things in the world, but our hearts are the core of the matter.</a:t>
            </a:r>
          </a:p>
        </p:txBody>
      </p:sp>
    </p:spTree>
    <p:extLst>
      <p:ext uri="{BB962C8B-B14F-4D97-AF65-F5344CB8AC3E}">
        <p14:creationId xmlns:p14="http://schemas.microsoft.com/office/powerpoint/2010/main" val="2733193511"/>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Jesus rejected the hypocritical way of the Pharisees giving alms.</a:t>
            </a:r>
          </a:p>
          <a:p>
            <a:pPr lvl="2"/>
            <a:r>
              <a:rPr lang="en-US" sz="3200" dirty="0"/>
              <a:t>They cared more about getting attention and human praise for the good things they did.</a:t>
            </a:r>
          </a:p>
          <a:p>
            <a:pPr lvl="2"/>
            <a:r>
              <a:rPr lang="en-US" sz="3200" dirty="0"/>
              <a:t>Jesus told the crowd that the Pharisees aren’t getting any other reward.</a:t>
            </a:r>
          </a:p>
          <a:p>
            <a:pPr lvl="1"/>
            <a:r>
              <a:rPr lang="en-US" sz="3400" dirty="0"/>
              <a:t>But He also said that God will reward us for our good works.</a:t>
            </a:r>
          </a:p>
        </p:txBody>
      </p:sp>
    </p:spTree>
    <p:extLst>
      <p:ext uri="{BB962C8B-B14F-4D97-AF65-F5344CB8AC3E}">
        <p14:creationId xmlns:p14="http://schemas.microsoft.com/office/powerpoint/2010/main" val="3743214885"/>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Our motivation is the factor in getting rewards.</a:t>
            </a:r>
          </a:p>
          <a:p>
            <a:pPr lvl="2"/>
            <a:r>
              <a:rPr lang="en-US" sz="3200" dirty="0"/>
              <a:t>Do we give out o love for God and others, or are we giving to draw admiration to ourselves?</a:t>
            </a:r>
          </a:p>
          <a:p>
            <a:pPr lvl="2"/>
            <a:r>
              <a:rPr lang="en-US" sz="3200" dirty="0"/>
              <a:t>Do we give ourselves up to death out of love for God, or are we trying to earn salvation?</a:t>
            </a:r>
          </a:p>
          <a:p>
            <a:pPr lvl="3"/>
            <a:r>
              <a:rPr lang="en-US" sz="3000" dirty="0"/>
              <a:t>We can’t earn salvation.</a:t>
            </a:r>
          </a:p>
          <a:p>
            <a:pPr lvl="3"/>
            <a:r>
              <a:rPr lang="en-US" sz="3000" dirty="0"/>
              <a:t>Jesus did that for us on the cross.</a:t>
            </a:r>
          </a:p>
        </p:txBody>
      </p:sp>
    </p:spTree>
    <p:extLst>
      <p:ext uri="{BB962C8B-B14F-4D97-AF65-F5344CB8AC3E}">
        <p14:creationId xmlns:p14="http://schemas.microsoft.com/office/powerpoint/2010/main" val="2169957225"/>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The people in the first century saw great merit in deeds of charity and suffering.</a:t>
            </a:r>
          </a:p>
          <a:p>
            <a:pPr lvl="2"/>
            <a:r>
              <a:rPr lang="en-US" sz="3200" dirty="0"/>
              <a:t>Here, Paul devalues even the most spectacular sacrifice, dying for God, if it’s without love.</a:t>
            </a:r>
          </a:p>
          <a:p>
            <a:pPr lvl="2"/>
            <a:r>
              <a:rPr lang="en-US" sz="3200" dirty="0"/>
              <a:t>It is easy to get caught up in “doing Church” and forget the reason we’re doing it.</a:t>
            </a:r>
          </a:p>
          <a:p>
            <a:pPr lvl="3"/>
            <a:r>
              <a:rPr lang="en-US" sz="3000" dirty="0"/>
              <a:t>Why do we come to Church?</a:t>
            </a:r>
          </a:p>
        </p:txBody>
      </p:sp>
    </p:spTree>
    <p:extLst>
      <p:ext uri="{BB962C8B-B14F-4D97-AF65-F5344CB8AC3E}">
        <p14:creationId xmlns:p14="http://schemas.microsoft.com/office/powerpoint/2010/main" val="585857857"/>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In the letter to the Church in Ephesus, Jesus said they had left their first love.</a:t>
            </a:r>
          </a:p>
          <a:p>
            <a:pPr lvl="2"/>
            <a:r>
              <a:rPr lang="en-US" sz="3200" dirty="0"/>
              <a:t>Jesus gave them an A+ for dealing with false apostles and liars.</a:t>
            </a:r>
          </a:p>
          <a:p>
            <a:pPr lvl="2"/>
            <a:r>
              <a:rPr lang="en-US" sz="3200" dirty="0"/>
              <a:t> But they had left their first love.</a:t>
            </a:r>
          </a:p>
          <a:p>
            <a:pPr lvl="1"/>
            <a:r>
              <a:rPr lang="en-US" sz="3400" dirty="0"/>
              <a:t>They failed in their heartfelt devotion to Jesus Himself.</a:t>
            </a:r>
          </a:p>
        </p:txBody>
      </p:sp>
    </p:spTree>
    <p:extLst>
      <p:ext uri="{BB962C8B-B14F-4D97-AF65-F5344CB8AC3E}">
        <p14:creationId xmlns:p14="http://schemas.microsoft.com/office/powerpoint/2010/main" val="1624937390"/>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We must see he importance of this example.</a:t>
            </a:r>
          </a:p>
          <a:p>
            <a:pPr lvl="2"/>
            <a:r>
              <a:rPr lang="en-US" sz="3200" dirty="0"/>
              <a:t>Works of the Holy Spirit do not prove any great holiness or favor on our part.</a:t>
            </a:r>
          </a:p>
          <a:p>
            <a:pPr lvl="2"/>
            <a:r>
              <a:rPr lang="en-US" sz="3200" dirty="0"/>
              <a:t>Jesus warned that some people who have done great works in His name will be cast out.</a:t>
            </a:r>
          </a:p>
          <a:p>
            <a:pPr lvl="1"/>
            <a:r>
              <a:rPr lang="en-US" sz="3400" dirty="0"/>
              <a:t>In the first three verses of I Corinthians 13, we see many gifts that might be used without love.</a:t>
            </a:r>
          </a:p>
        </p:txBody>
      </p:sp>
    </p:spTree>
    <p:extLst>
      <p:ext uri="{BB962C8B-B14F-4D97-AF65-F5344CB8AC3E}">
        <p14:creationId xmlns:p14="http://schemas.microsoft.com/office/powerpoint/2010/main" val="3138178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CB897E-172B-6933-8451-DE2D068DA0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A5DF6E-26E4-3E48-3BFD-5511489A24CF}"/>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5A53CA39-C618-1804-6E4F-61F6C33B18B4}"/>
              </a:ext>
            </a:extLst>
          </p:cNvPr>
          <p:cNvSpPr>
            <a:spLocks noGrp="1"/>
          </p:cNvSpPr>
          <p:nvPr>
            <p:ph idx="1"/>
          </p:nvPr>
        </p:nvSpPr>
        <p:spPr>
          <a:xfrm>
            <a:off x="838200" y="1477108"/>
            <a:ext cx="10515600" cy="4699855"/>
          </a:xfrm>
        </p:spPr>
        <p:txBody>
          <a:bodyPr>
            <a:normAutofit/>
          </a:bodyPr>
          <a:lstStyle/>
          <a:p>
            <a:r>
              <a:rPr lang="en-US" sz="3600" dirty="0"/>
              <a:t>The Holy Spirit therefore:</a:t>
            </a:r>
          </a:p>
          <a:p>
            <a:pPr lvl="1"/>
            <a:r>
              <a:rPr lang="en-US" sz="3400" dirty="0"/>
              <a:t>Works with us.</a:t>
            </a:r>
          </a:p>
          <a:p>
            <a:pPr lvl="1"/>
            <a:r>
              <a:rPr lang="en-US" sz="3400" dirty="0"/>
              <a:t>Dwells in us.</a:t>
            </a:r>
          </a:p>
          <a:p>
            <a:pPr lvl="1"/>
            <a:r>
              <a:rPr lang="en-US" sz="3400" dirty="0"/>
              <a:t>Comes upon us and empowers us.</a:t>
            </a:r>
          </a:p>
          <a:p>
            <a:endParaRPr lang="en-US" sz="3600" dirty="0"/>
          </a:p>
          <a:p>
            <a:r>
              <a:rPr lang="en-US" sz="3600" dirty="0"/>
              <a:t>Did the Holy Spirit indwell the old testament believers, like He does us?</a:t>
            </a:r>
          </a:p>
        </p:txBody>
      </p:sp>
    </p:spTree>
    <p:extLst>
      <p:ext uri="{BB962C8B-B14F-4D97-AF65-F5344CB8AC3E}">
        <p14:creationId xmlns:p14="http://schemas.microsoft.com/office/powerpoint/2010/main" val="435759622"/>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In the next several verses, we’re toing to find love without a reference to gifts.</a:t>
            </a:r>
          </a:p>
          <a:p>
            <a:pPr lvl="2"/>
            <a:r>
              <a:rPr lang="en-US" sz="3200" dirty="0"/>
              <a:t>The gifts are worthless without love (agape).</a:t>
            </a:r>
          </a:p>
          <a:p>
            <a:pPr lvl="2"/>
            <a:r>
              <a:rPr lang="en-US" sz="3200" dirty="0"/>
              <a:t>But we will see that when Paul talks about agape, he’s not concerned about whether gifts are involved or not.</a:t>
            </a:r>
          </a:p>
        </p:txBody>
      </p:sp>
    </p:spTree>
    <p:extLst>
      <p:ext uri="{BB962C8B-B14F-4D97-AF65-F5344CB8AC3E}">
        <p14:creationId xmlns:p14="http://schemas.microsoft.com/office/powerpoint/2010/main" val="3432716318"/>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Describing Love.</a:t>
            </a:r>
          </a:p>
          <a:p>
            <a:pPr lvl="1"/>
            <a:r>
              <a:rPr lang="en-US" sz="3400" dirty="0"/>
              <a:t>The next four verses provide us with a portrait of Jesus.</a:t>
            </a:r>
          </a:p>
          <a:p>
            <a:pPr lvl="2"/>
            <a:r>
              <a:rPr lang="en-US" sz="3200" dirty="0"/>
              <a:t>We see His love regardless of whether or not He did miracles.</a:t>
            </a:r>
          </a:p>
          <a:p>
            <a:pPr lvl="2"/>
            <a:r>
              <a:rPr lang="en-US" sz="3200" dirty="0"/>
              <a:t>Jesus employed nearly all the gifts: He had wisdom and knowledge, prophecy and healing, faith and miracles, leadership and helps.</a:t>
            </a:r>
          </a:p>
        </p:txBody>
      </p:sp>
    </p:spTree>
    <p:extLst>
      <p:ext uri="{BB962C8B-B14F-4D97-AF65-F5344CB8AC3E}">
        <p14:creationId xmlns:p14="http://schemas.microsoft.com/office/powerpoint/2010/main" val="243271941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fontScale="92500" lnSpcReduction="10000"/>
          </a:bodyPr>
          <a:lstStyle/>
          <a:p>
            <a:pPr lvl="2"/>
            <a:r>
              <a:rPr lang="en-US" sz="3200" dirty="0"/>
              <a:t>He acted out the power of God, but He did it as a demonstration of love.</a:t>
            </a:r>
          </a:p>
          <a:p>
            <a:pPr lvl="2"/>
            <a:r>
              <a:rPr lang="en-US" sz="3200" dirty="0"/>
              <a:t>All the power in the world is nothing without the love of God behind it.</a:t>
            </a:r>
          </a:p>
          <a:p>
            <a:pPr lvl="1"/>
            <a:r>
              <a:rPr lang="en-US" sz="3200" dirty="0"/>
              <a:t>“Agape suffers long, and is kind; agape envies not; agape vaunts not itself, is not puffed up, does not behave itself unseemly, seeks not her own, is not easily provoked, thinks no evil; rejoices not in iniquity, but rejoices in the truth; bears all things, believes all things, hopes all things, endures all things.” vs 4-7</a:t>
            </a:r>
          </a:p>
        </p:txBody>
      </p:sp>
    </p:spTree>
    <p:extLst>
      <p:ext uri="{BB962C8B-B14F-4D97-AF65-F5344CB8AC3E}">
        <p14:creationId xmlns:p14="http://schemas.microsoft.com/office/powerpoint/2010/main" val="2113754550"/>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In our sin nature, we do see some natural affection left.</a:t>
            </a:r>
          </a:p>
          <a:p>
            <a:pPr lvl="2"/>
            <a:r>
              <a:rPr lang="en-US" sz="3200" dirty="0"/>
              <a:t>We see some glimmer of our once glory, before the fall.</a:t>
            </a:r>
          </a:p>
          <a:p>
            <a:pPr lvl="2"/>
            <a:r>
              <a:rPr lang="en-US" sz="3200" dirty="0"/>
              <a:t>But, it takes the power of God’s love working in us to help us love unconditionally as a way of life.</a:t>
            </a:r>
          </a:p>
          <a:p>
            <a:pPr lvl="1"/>
            <a:r>
              <a:rPr lang="en-US" sz="3400" dirty="0"/>
              <a:t>God cannot be bluffed by us because He knows our hearts.</a:t>
            </a:r>
          </a:p>
        </p:txBody>
      </p:sp>
    </p:spTree>
    <p:extLst>
      <p:ext uri="{BB962C8B-B14F-4D97-AF65-F5344CB8AC3E}">
        <p14:creationId xmlns:p14="http://schemas.microsoft.com/office/powerpoint/2010/main" val="2365788747"/>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Although He has been wronged by us, God doesn’t react toward us with selfish vengeance.</a:t>
            </a:r>
          </a:p>
          <a:p>
            <a:pPr lvl="2"/>
            <a:r>
              <a:rPr lang="en-US" sz="3200" dirty="0"/>
              <a:t>Even in the Old Testament, He waited until corruption had completely eaten away at an entire group of people before He destroyed them.</a:t>
            </a:r>
          </a:p>
          <a:p>
            <a:pPr lvl="2"/>
            <a:r>
              <a:rPr lang="en-US" sz="3200" dirty="0"/>
              <a:t>Above all things, the God of the Bible is faithful.</a:t>
            </a:r>
          </a:p>
          <a:p>
            <a:pPr lvl="2"/>
            <a:r>
              <a:rPr lang="en-US" sz="3200" dirty="0"/>
              <a:t>He can be trusted.</a:t>
            </a:r>
          </a:p>
        </p:txBody>
      </p:sp>
    </p:spTree>
    <p:extLst>
      <p:ext uri="{BB962C8B-B14F-4D97-AF65-F5344CB8AC3E}">
        <p14:creationId xmlns:p14="http://schemas.microsoft.com/office/powerpoint/2010/main" val="2411323299"/>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Verses 4-7 show us 14 ingredients of agape, remembering that they describe who God is – because God is love.</a:t>
            </a:r>
          </a:p>
          <a:p>
            <a:pPr lvl="1"/>
            <a:r>
              <a:rPr lang="en-US" sz="3400" dirty="0"/>
              <a:t>Let’s look at these 14 ingredients.</a:t>
            </a:r>
          </a:p>
          <a:p>
            <a:r>
              <a:rPr lang="en-US" sz="3600" dirty="0"/>
              <a:t>Love is long suffering.</a:t>
            </a:r>
          </a:p>
          <a:p>
            <a:pPr lvl="1"/>
            <a:r>
              <a:rPr lang="en-US" sz="3400" dirty="0"/>
              <a:t>Remember when Jesus was verbally abused, He did not return the attack.</a:t>
            </a:r>
          </a:p>
        </p:txBody>
      </p:sp>
    </p:spTree>
    <p:extLst>
      <p:ext uri="{BB962C8B-B14F-4D97-AF65-F5344CB8AC3E}">
        <p14:creationId xmlns:p14="http://schemas.microsoft.com/office/powerpoint/2010/main" val="826420074"/>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fontScale="92500"/>
          </a:bodyPr>
          <a:lstStyle/>
          <a:p>
            <a:pPr lvl="1"/>
            <a:r>
              <a:rPr lang="en-US" sz="3400" dirty="0"/>
              <a:t>Peter says “Jesus reviled not again.”</a:t>
            </a:r>
          </a:p>
          <a:p>
            <a:pPr lvl="2"/>
            <a:r>
              <a:rPr lang="en-US" sz="3200" dirty="0"/>
              <a:t>Jesus did not engage in a battle of insults.</a:t>
            </a:r>
          </a:p>
          <a:p>
            <a:pPr lvl="2"/>
            <a:r>
              <a:rPr lang="en-US" sz="3200" dirty="0"/>
              <a:t>What did Jesus do in His last minutes on the cross?</a:t>
            </a:r>
          </a:p>
          <a:p>
            <a:pPr lvl="2"/>
            <a:r>
              <a:rPr lang="en-US" sz="3200" dirty="0"/>
              <a:t>Love is long suffering.</a:t>
            </a:r>
          </a:p>
          <a:p>
            <a:pPr lvl="2"/>
            <a:r>
              <a:rPr lang="en-US" sz="3200" dirty="0"/>
              <a:t>It puts up with pain and aggravation for the benefit of the believers.</a:t>
            </a:r>
          </a:p>
          <a:p>
            <a:pPr lvl="2"/>
            <a:r>
              <a:rPr lang="en-US" sz="3200" dirty="0"/>
              <a:t>It patiently pushes through, even when extensive waiting is required.</a:t>
            </a:r>
          </a:p>
        </p:txBody>
      </p:sp>
    </p:spTree>
    <p:extLst>
      <p:ext uri="{BB962C8B-B14F-4D97-AF65-F5344CB8AC3E}">
        <p14:creationId xmlns:p14="http://schemas.microsoft.com/office/powerpoint/2010/main" val="2711775404"/>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Love is Kind.</a:t>
            </a:r>
          </a:p>
          <a:p>
            <a:pPr lvl="1"/>
            <a:r>
              <a:rPr lang="en-US" sz="3400" dirty="0"/>
              <a:t>Love is not a triumph of stubbornness, but a triumph of grace.</a:t>
            </a:r>
          </a:p>
          <a:p>
            <a:pPr lvl="1"/>
            <a:r>
              <a:rPr lang="en-US" sz="3400" dirty="0"/>
              <a:t>Love goes out of the way.</a:t>
            </a:r>
          </a:p>
          <a:p>
            <a:pPr lvl="1"/>
            <a:r>
              <a:rPr lang="en-US" sz="3400" dirty="0"/>
              <a:t>In the Old Testament the word for kindness is </a:t>
            </a:r>
            <a:r>
              <a:rPr lang="en-US" sz="3400" i="1" u="sng" dirty="0"/>
              <a:t>hesed</a:t>
            </a:r>
            <a:r>
              <a:rPr lang="en-US" sz="3400" dirty="0"/>
              <a:t>, which is the same word a “mercy.”</a:t>
            </a:r>
          </a:p>
        </p:txBody>
      </p:sp>
    </p:spTree>
    <p:extLst>
      <p:ext uri="{BB962C8B-B14F-4D97-AF65-F5344CB8AC3E}">
        <p14:creationId xmlns:p14="http://schemas.microsoft.com/office/powerpoint/2010/main" val="775272633"/>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We see an example of this when the people of Malta built a fire for Paul’s shipwrecked crew members.</a:t>
            </a:r>
          </a:p>
          <a:p>
            <a:pPr lvl="2"/>
            <a:r>
              <a:rPr lang="en-US" sz="3200" dirty="0"/>
              <a:t>They gave them hospitality.</a:t>
            </a:r>
          </a:p>
          <a:p>
            <a:pPr lvl="2"/>
            <a:r>
              <a:rPr lang="en-US" sz="3200" dirty="0"/>
              <a:t>This is the word “</a:t>
            </a:r>
            <a:r>
              <a:rPr lang="en-US" sz="3200" i="1" dirty="0"/>
              <a:t>philanthropia</a:t>
            </a:r>
            <a:r>
              <a:rPr lang="en-US" sz="3200" dirty="0"/>
              <a:t>”</a:t>
            </a:r>
          </a:p>
          <a:p>
            <a:pPr lvl="2"/>
            <a:r>
              <a:rPr lang="en-US" sz="3200" dirty="0"/>
              <a:t>Philanthropy is the giving of one’s own money and goods to promote the welfare of other.</a:t>
            </a:r>
          </a:p>
        </p:txBody>
      </p:sp>
    </p:spTree>
    <p:extLst>
      <p:ext uri="{BB962C8B-B14F-4D97-AF65-F5344CB8AC3E}">
        <p14:creationId xmlns:p14="http://schemas.microsoft.com/office/powerpoint/2010/main" val="3242368279"/>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1"/>
            <a:r>
              <a:rPr lang="en-US" sz="3400" dirty="0"/>
              <a:t>Kindness is handing water to a thirsty person or a blanket to the one shivering with cold.</a:t>
            </a:r>
          </a:p>
          <a:p>
            <a:pPr lvl="2"/>
            <a:r>
              <a:rPr lang="en-US" sz="3200" dirty="0"/>
              <a:t>We are not to show kindness only to those we consider good people.</a:t>
            </a:r>
          </a:p>
          <a:p>
            <a:pPr lvl="2"/>
            <a:r>
              <a:rPr lang="en-US" sz="3200" dirty="0"/>
              <a:t>But, we are to live that kind of love as a way of life.</a:t>
            </a:r>
          </a:p>
          <a:p>
            <a:pPr lvl="2"/>
            <a:r>
              <a:rPr lang="en-US" sz="3200" dirty="0"/>
              <a:t>Jesus said: “love your enemies, do good, and lend, hoping for nothing again; and your reward shall be great”</a:t>
            </a:r>
          </a:p>
        </p:txBody>
      </p:sp>
    </p:spTree>
    <p:extLst>
      <p:ext uri="{BB962C8B-B14F-4D97-AF65-F5344CB8AC3E}">
        <p14:creationId xmlns:p14="http://schemas.microsoft.com/office/powerpoint/2010/main" val="685713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9F0243-A2F4-7822-BD8B-9C9B566256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8D3D0E-DEA3-A0C1-48B6-11EDD31C69ED}"/>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79165075-1394-2C13-6610-A8B529D23C93}"/>
              </a:ext>
            </a:extLst>
          </p:cNvPr>
          <p:cNvSpPr>
            <a:spLocks noGrp="1"/>
          </p:cNvSpPr>
          <p:nvPr>
            <p:ph idx="1"/>
          </p:nvPr>
        </p:nvSpPr>
        <p:spPr>
          <a:xfrm>
            <a:off x="838200" y="1477108"/>
            <a:ext cx="10515600" cy="4699855"/>
          </a:xfrm>
        </p:spPr>
        <p:txBody>
          <a:bodyPr>
            <a:normAutofit/>
          </a:bodyPr>
          <a:lstStyle/>
          <a:p>
            <a:r>
              <a:rPr lang="en-US" sz="3600" dirty="0"/>
              <a:t>One Prayer</a:t>
            </a:r>
          </a:p>
          <a:p>
            <a:pPr lvl="1"/>
            <a:r>
              <a:rPr lang="en-US" sz="3400" dirty="0"/>
              <a:t>All of us pray and ask God for things.</a:t>
            </a:r>
          </a:p>
          <a:p>
            <a:pPr lvl="2"/>
            <a:r>
              <a:rPr lang="en-US" sz="3200" dirty="0"/>
              <a:t>Our sick family members.</a:t>
            </a:r>
          </a:p>
          <a:p>
            <a:pPr lvl="2"/>
            <a:r>
              <a:rPr lang="en-US" sz="3200" dirty="0"/>
              <a:t>For safe travel.</a:t>
            </a:r>
          </a:p>
          <a:p>
            <a:pPr lvl="2"/>
            <a:r>
              <a:rPr lang="en-US" sz="3200" dirty="0"/>
              <a:t>For our children and friends.</a:t>
            </a:r>
          </a:p>
          <a:p>
            <a:pPr lvl="2"/>
            <a:r>
              <a:rPr lang="en-US" sz="3200" dirty="0"/>
              <a:t>For our finances.</a:t>
            </a:r>
          </a:p>
        </p:txBody>
      </p:sp>
    </p:spTree>
    <p:extLst>
      <p:ext uri="{BB962C8B-B14F-4D97-AF65-F5344CB8AC3E}">
        <p14:creationId xmlns:p14="http://schemas.microsoft.com/office/powerpoint/2010/main" val="2542093571"/>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Love does not envy.</a:t>
            </a:r>
          </a:p>
          <a:p>
            <a:pPr lvl="1"/>
            <a:r>
              <a:rPr lang="en-US" sz="3400" dirty="0"/>
              <a:t>What does that mean?</a:t>
            </a:r>
          </a:p>
          <a:p>
            <a:pPr lvl="1"/>
            <a:r>
              <a:rPr lang="en-US" sz="3400" dirty="0"/>
              <a:t>The example of Cain and Able is an example of envy.</a:t>
            </a:r>
          </a:p>
          <a:p>
            <a:pPr lvl="2"/>
            <a:r>
              <a:rPr lang="en-US" sz="3200" dirty="0"/>
              <a:t>Cain was jealous of Able.</a:t>
            </a:r>
          </a:p>
          <a:p>
            <a:pPr lvl="2"/>
            <a:r>
              <a:rPr lang="en-US" sz="3200" dirty="0"/>
              <a:t>Cain envied God’s favor of his brother.</a:t>
            </a:r>
          </a:p>
          <a:p>
            <a:pPr lvl="2"/>
            <a:r>
              <a:rPr lang="en-US" sz="3200" dirty="0"/>
              <a:t>Cain saw his innocent brother as the enemy.</a:t>
            </a:r>
          </a:p>
        </p:txBody>
      </p:sp>
    </p:spTree>
    <p:extLst>
      <p:ext uri="{BB962C8B-B14F-4D97-AF65-F5344CB8AC3E}">
        <p14:creationId xmlns:p14="http://schemas.microsoft.com/office/powerpoint/2010/main" val="1770965338"/>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1"/>
            <a:r>
              <a:rPr lang="en-US" sz="3400" dirty="0"/>
              <a:t>Proverbs 27:4 says, “Wrath is cruel, and anger is outrageous; but who is able to stand before envy?”</a:t>
            </a:r>
          </a:p>
          <a:p>
            <a:pPr lvl="1"/>
            <a:r>
              <a:rPr lang="en-US" sz="3400" dirty="0"/>
              <a:t>Love concerns itself with what is best for other people.</a:t>
            </a:r>
          </a:p>
          <a:p>
            <a:pPr lvl="2"/>
            <a:r>
              <a:rPr lang="en-US" sz="3200" dirty="0"/>
              <a:t>It cannot possibly indulge in envy?</a:t>
            </a:r>
          </a:p>
          <a:p>
            <a:pPr lvl="2"/>
            <a:r>
              <a:rPr lang="en-US" sz="3200" dirty="0"/>
              <a:t>Because we have confidence in God’s love for us, we never have reason to envy the good fortune of others.</a:t>
            </a:r>
          </a:p>
        </p:txBody>
      </p:sp>
    </p:spTree>
    <p:extLst>
      <p:ext uri="{BB962C8B-B14F-4D97-AF65-F5344CB8AC3E}">
        <p14:creationId xmlns:p14="http://schemas.microsoft.com/office/powerpoint/2010/main" val="2701203149"/>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Love doesn’t vaunt itself.</a:t>
            </a:r>
          </a:p>
          <a:p>
            <a:pPr lvl="1"/>
            <a:r>
              <a:rPr lang="en-US" sz="3400" dirty="0"/>
              <a:t>“To vaunt” isn’t a common word these days, but we understand what it means.</a:t>
            </a:r>
          </a:p>
          <a:p>
            <a:pPr lvl="2"/>
            <a:r>
              <a:rPr lang="en-US" sz="3200" dirty="0"/>
              <a:t>Love is not about promoting our own awesomeness and boasting about ourselves.</a:t>
            </a:r>
          </a:p>
          <a:p>
            <a:pPr lvl="2"/>
            <a:r>
              <a:rPr lang="en-US" sz="3200" dirty="0"/>
              <a:t>Jesus is the King of the world, yet He washed His disciples’ feet.</a:t>
            </a:r>
          </a:p>
        </p:txBody>
      </p:sp>
    </p:spTree>
    <p:extLst>
      <p:ext uri="{BB962C8B-B14F-4D97-AF65-F5344CB8AC3E}">
        <p14:creationId xmlns:p14="http://schemas.microsoft.com/office/powerpoint/2010/main" val="1818967088"/>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1"/>
            <a:r>
              <a:rPr lang="en-US" sz="3400" dirty="0"/>
              <a:t>Love doesn’t sit around bragging.</a:t>
            </a:r>
          </a:p>
          <a:p>
            <a:pPr lvl="2"/>
            <a:r>
              <a:rPr lang="en-US" sz="3200" dirty="0"/>
              <a:t>It’s not a windbag.</a:t>
            </a:r>
          </a:p>
          <a:p>
            <a:pPr lvl="2"/>
            <a:r>
              <a:rPr lang="en-US" sz="3200" dirty="0"/>
              <a:t>It doesn’t make a parade for itself.</a:t>
            </a:r>
          </a:p>
          <a:p>
            <a:pPr lvl="2"/>
            <a:r>
              <a:rPr lang="en-US" sz="3200" dirty="0"/>
              <a:t>The parades we see today are full of “pride” not love.</a:t>
            </a:r>
          </a:p>
          <a:p>
            <a:pPr lvl="1"/>
            <a:r>
              <a:rPr lang="en-US" sz="3400" dirty="0"/>
              <a:t>Jesus’ true greatness is revealed in what He suppressed.</a:t>
            </a:r>
          </a:p>
          <a:p>
            <a:pPr lvl="2"/>
            <a:r>
              <a:rPr lang="en-US" sz="3200" dirty="0"/>
              <a:t>He could have drawn worship to Himself.</a:t>
            </a:r>
          </a:p>
        </p:txBody>
      </p:sp>
    </p:spTree>
    <p:extLst>
      <p:ext uri="{BB962C8B-B14F-4D97-AF65-F5344CB8AC3E}">
        <p14:creationId xmlns:p14="http://schemas.microsoft.com/office/powerpoint/2010/main" val="3607558033"/>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Jesus could have destroyed His enemies and taken the throne.</a:t>
            </a:r>
          </a:p>
          <a:p>
            <a:pPr lvl="2"/>
            <a:r>
              <a:rPr lang="en-US" sz="3200" dirty="0"/>
              <a:t>That was not the Father’s plan at that time.</a:t>
            </a:r>
          </a:p>
          <a:p>
            <a:pPr lvl="2"/>
            <a:r>
              <a:rPr lang="en-US" sz="3200" dirty="0"/>
              <a:t>Rather than promoting Himself, Jesus humbled Himself even to the death of he cross.</a:t>
            </a:r>
          </a:p>
          <a:p>
            <a:pPr lvl="2"/>
            <a:r>
              <a:rPr lang="en-US" sz="3200" dirty="0"/>
              <a:t>Jesus is God, yet came in the form of a servant and the likeness of men.</a:t>
            </a:r>
          </a:p>
        </p:txBody>
      </p:sp>
    </p:spTree>
    <p:extLst>
      <p:ext uri="{BB962C8B-B14F-4D97-AF65-F5344CB8AC3E}">
        <p14:creationId xmlns:p14="http://schemas.microsoft.com/office/powerpoint/2010/main" val="2343527417"/>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Love is not puffed up.</a:t>
            </a:r>
          </a:p>
          <a:p>
            <a:pPr lvl="1"/>
            <a:r>
              <a:rPr lang="en-US" sz="3400" dirty="0"/>
              <a:t>God’s love is not arrogant.</a:t>
            </a:r>
          </a:p>
          <a:p>
            <a:pPr lvl="1"/>
            <a:r>
              <a:rPr lang="en-US" sz="3400" dirty="0"/>
              <a:t>It does not behave as though it’s superior to others.</a:t>
            </a:r>
          </a:p>
          <a:p>
            <a:pPr lvl="1"/>
            <a:r>
              <a:rPr lang="en-US" sz="3400" dirty="0"/>
              <a:t>Knowledge puffs up, but love builds up.</a:t>
            </a:r>
          </a:p>
          <a:p>
            <a:pPr lvl="1"/>
            <a:r>
              <a:rPr lang="en-US" sz="3400" dirty="0"/>
              <a:t>Arrogance is inflated with selfishness, while love is genuine humility.</a:t>
            </a:r>
          </a:p>
        </p:txBody>
      </p:sp>
    </p:spTree>
    <p:extLst>
      <p:ext uri="{BB962C8B-B14F-4D97-AF65-F5344CB8AC3E}">
        <p14:creationId xmlns:p14="http://schemas.microsoft.com/office/powerpoint/2010/main" val="3469271041"/>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Vaunting oneself and puffing up are driven by selfish pride.</a:t>
            </a:r>
          </a:p>
          <a:p>
            <a:pPr lvl="1"/>
            <a:r>
              <a:rPr lang="en-US" sz="3400" dirty="0"/>
              <a:t>Love is driven by a desire to place another’s welfare above our own.</a:t>
            </a:r>
          </a:p>
        </p:txBody>
      </p:sp>
    </p:spTree>
    <p:extLst>
      <p:ext uri="{BB962C8B-B14F-4D97-AF65-F5344CB8AC3E}">
        <p14:creationId xmlns:p14="http://schemas.microsoft.com/office/powerpoint/2010/main" val="1412931395"/>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r>
              <a:rPr lang="en-US" sz="3600" dirty="0"/>
              <a:t>Love doesn’t behave unseemly.</a:t>
            </a:r>
          </a:p>
          <a:p>
            <a:pPr lvl="1"/>
            <a:r>
              <a:rPr lang="en-US" sz="3400" dirty="0"/>
              <a:t>Love is not rude, insensitive, or ill-mannered to others.</a:t>
            </a:r>
          </a:p>
          <a:p>
            <a:pPr lvl="1"/>
            <a:r>
              <a:rPr lang="en-US" sz="3400" dirty="0"/>
              <a:t>I think we as men have a bigger struggle in this area than women do.</a:t>
            </a:r>
          </a:p>
          <a:p>
            <a:pPr lvl="1"/>
            <a:r>
              <a:rPr lang="en-US" sz="3400" dirty="0"/>
              <a:t>Remember that love is attentive.</a:t>
            </a:r>
          </a:p>
          <a:p>
            <a:pPr lvl="2"/>
            <a:r>
              <a:rPr lang="en-US" sz="3200" dirty="0"/>
              <a:t>It is aware of the sensitivities of people in their home and culture.</a:t>
            </a:r>
          </a:p>
          <a:p>
            <a:pPr lvl="1"/>
            <a:endParaRPr lang="en-US" sz="3400" dirty="0"/>
          </a:p>
        </p:txBody>
      </p:sp>
    </p:spTree>
    <p:extLst>
      <p:ext uri="{BB962C8B-B14F-4D97-AF65-F5344CB8AC3E}">
        <p14:creationId xmlns:p14="http://schemas.microsoft.com/office/powerpoint/2010/main" val="198500340"/>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2"/>
            <a:r>
              <a:rPr lang="en-US" sz="3200" dirty="0"/>
              <a:t>It doesn’t tread on people; it behaves with courtesy and respect.</a:t>
            </a:r>
          </a:p>
          <a:p>
            <a:pPr lvl="2"/>
            <a:r>
              <a:rPr lang="en-US" sz="3200" dirty="0"/>
              <a:t>We should be on guard for our tendency to disregard others.</a:t>
            </a:r>
          </a:p>
          <a:p>
            <a:pPr lvl="2"/>
            <a:r>
              <a:rPr lang="en-US" sz="3200" dirty="0"/>
              <a:t>Love treats people with courtesy and decency, whoever they are.</a:t>
            </a:r>
          </a:p>
        </p:txBody>
      </p:sp>
    </p:spTree>
    <p:extLst>
      <p:ext uri="{BB962C8B-B14F-4D97-AF65-F5344CB8AC3E}">
        <p14:creationId xmlns:p14="http://schemas.microsoft.com/office/powerpoint/2010/main" val="613743060"/>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Love doesn’t seek its own.</a:t>
            </a:r>
          </a:p>
          <a:p>
            <a:pPr lvl="1"/>
            <a:r>
              <a:rPr lang="en-US" sz="3400" dirty="0"/>
              <a:t>This means: “love doesn’t demand its own rights”</a:t>
            </a:r>
          </a:p>
          <a:p>
            <a:pPr lvl="1"/>
            <a:r>
              <a:rPr lang="en-US" sz="3400" dirty="0"/>
              <a:t>That can be a challenge for us, because it rules out selfishness.</a:t>
            </a:r>
          </a:p>
          <a:p>
            <a:pPr lvl="1"/>
            <a:r>
              <a:rPr lang="en-US" sz="3400" dirty="0"/>
              <a:t>We might have a right to honor, a right to recognition, a right to respect – but we don’t have to demand it.</a:t>
            </a:r>
          </a:p>
        </p:txBody>
      </p:sp>
    </p:spTree>
    <p:extLst>
      <p:ext uri="{BB962C8B-B14F-4D97-AF65-F5344CB8AC3E}">
        <p14:creationId xmlns:p14="http://schemas.microsoft.com/office/powerpoint/2010/main" val="19309745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A43FB6-960F-D60A-1E3C-5668F4F92E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490B72-9EF2-1605-B38C-1686193A33C5}"/>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FCBD9485-CD5F-2FF4-7C6A-475E3CE387B4}"/>
              </a:ext>
            </a:extLst>
          </p:cNvPr>
          <p:cNvSpPr>
            <a:spLocks noGrp="1"/>
          </p:cNvSpPr>
          <p:nvPr>
            <p:ph idx="1"/>
          </p:nvPr>
        </p:nvSpPr>
        <p:spPr>
          <a:xfrm>
            <a:off x="838200" y="1477108"/>
            <a:ext cx="10515600" cy="4699855"/>
          </a:xfrm>
        </p:spPr>
        <p:txBody>
          <a:bodyPr>
            <a:normAutofit lnSpcReduction="10000"/>
          </a:bodyPr>
          <a:lstStyle/>
          <a:p>
            <a:pPr lvl="1"/>
            <a:r>
              <a:rPr lang="en-US" sz="3400" dirty="0"/>
              <a:t>There is one prayer we know will always be answered in the positive, because we know that it is always God’s will.</a:t>
            </a:r>
          </a:p>
          <a:p>
            <a:pPr lvl="2"/>
            <a:r>
              <a:rPr lang="en-US" sz="3200" dirty="0"/>
              <a:t>As parents we want to give our children good things.</a:t>
            </a:r>
          </a:p>
          <a:p>
            <a:pPr lvl="2"/>
            <a:r>
              <a:rPr lang="en-US" sz="3200" dirty="0"/>
              <a:t>Our Heavenly Father wants us to have the Holy Spirit.</a:t>
            </a:r>
          </a:p>
          <a:p>
            <a:pPr lvl="3"/>
            <a:r>
              <a:rPr lang="en-US" sz="3000" dirty="0"/>
              <a:t>This is the prayer that will be answered if we ask Jesus for Him.</a:t>
            </a:r>
          </a:p>
        </p:txBody>
      </p:sp>
    </p:spTree>
    <p:extLst>
      <p:ext uri="{BB962C8B-B14F-4D97-AF65-F5344CB8AC3E}">
        <p14:creationId xmlns:p14="http://schemas.microsoft.com/office/powerpoint/2010/main" val="3468041836"/>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God says that the wife is to respect her husband.</a:t>
            </a:r>
          </a:p>
          <a:p>
            <a:pPr lvl="2"/>
            <a:r>
              <a:rPr lang="en-US" sz="3200" dirty="0"/>
              <a:t>But, husbands need to be careful not to demand it.</a:t>
            </a:r>
          </a:p>
          <a:p>
            <a:pPr lvl="2"/>
            <a:r>
              <a:rPr lang="en-US" sz="3200" dirty="0"/>
              <a:t>Respect must be earned, and we must be filled with the love of God.</a:t>
            </a:r>
          </a:p>
          <a:p>
            <a:pPr lvl="1"/>
            <a:r>
              <a:rPr lang="en-US" sz="3400" dirty="0"/>
              <a:t>If we want to be like Christ, we must put aside our own rights to be served, and we must serve others.</a:t>
            </a:r>
          </a:p>
        </p:txBody>
      </p:sp>
    </p:spTree>
    <p:extLst>
      <p:ext uri="{BB962C8B-B14F-4D97-AF65-F5344CB8AC3E}">
        <p14:creationId xmlns:p14="http://schemas.microsoft.com/office/powerpoint/2010/main" val="3594876853"/>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Love is not easily provoked.</a:t>
            </a:r>
          </a:p>
          <a:p>
            <a:pPr lvl="1"/>
            <a:r>
              <a:rPr lang="en-US" sz="3400" dirty="0"/>
              <a:t>God’s love is not touchy.</a:t>
            </a:r>
          </a:p>
          <a:p>
            <a:pPr lvl="2"/>
            <a:r>
              <a:rPr lang="en-US" sz="3200" dirty="0"/>
              <a:t>It is not irritated or hot tempered.</a:t>
            </a:r>
          </a:p>
          <a:p>
            <a:pPr lvl="2"/>
            <a:r>
              <a:rPr lang="en-US" sz="3200" dirty="0"/>
              <a:t>Our love has to be real in order to shine when somebody pushes our buttons.</a:t>
            </a:r>
          </a:p>
          <a:p>
            <a:pPr lvl="1"/>
            <a:r>
              <a:rPr lang="en-US" sz="3400" dirty="0"/>
              <a:t>We never find Jesus acting in anger at wrongs done to Himself.</a:t>
            </a:r>
          </a:p>
        </p:txBody>
      </p:sp>
    </p:spTree>
    <p:extLst>
      <p:ext uri="{BB962C8B-B14F-4D97-AF65-F5344CB8AC3E}">
        <p14:creationId xmlns:p14="http://schemas.microsoft.com/office/powerpoint/2010/main" val="1078365889"/>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There were times Jesus got angry.</a:t>
            </a:r>
          </a:p>
          <a:p>
            <a:pPr lvl="2"/>
            <a:r>
              <a:rPr lang="en-US" sz="3200" dirty="0"/>
              <a:t>He made a whip and overturned tables in the Temple.</a:t>
            </a:r>
          </a:p>
          <a:p>
            <a:pPr lvl="2"/>
            <a:r>
              <a:rPr lang="en-US" sz="3200" dirty="0"/>
              <a:t>He called out the Pharisees for their hypocrisy and cruelty and lack of mercy.</a:t>
            </a:r>
          </a:p>
          <a:p>
            <a:pPr lvl="2"/>
            <a:r>
              <a:rPr lang="en-US" sz="3200" dirty="0"/>
              <a:t>But, He never reacted in anger when He was mistreated.</a:t>
            </a:r>
          </a:p>
          <a:p>
            <a:pPr lvl="1"/>
            <a:r>
              <a:rPr lang="en-US" sz="3400" dirty="0"/>
              <a:t>Do you remember a time when He retaliated?</a:t>
            </a:r>
          </a:p>
        </p:txBody>
      </p:sp>
    </p:spTree>
    <p:extLst>
      <p:ext uri="{BB962C8B-B14F-4D97-AF65-F5344CB8AC3E}">
        <p14:creationId xmlns:p14="http://schemas.microsoft.com/office/powerpoint/2010/main" val="1806861545"/>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fontScale="92500"/>
          </a:bodyPr>
          <a:lstStyle/>
          <a:p>
            <a:pPr lvl="1"/>
            <a:r>
              <a:rPr lang="en-US" sz="3400" dirty="0"/>
              <a:t>We are not often on trial for Jesus.</a:t>
            </a:r>
          </a:p>
          <a:p>
            <a:pPr lvl="1"/>
            <a:r>
              <a:rPr lang="en-US" sz="3400" dirty="0"/>
              <a:t>We rarely have someone wanting to kill us because we serve Jesus.</a:t>
            </a:r>
          </a:p>
          <a:p>
            <a:pPr lvl="1"/>
            <a:r>
              <a:rPr lang="en-US" sz="3400" dirty="0"/>
              <a:t>Our kids may run through the house and break something, do we retaliate?</a:t>
            </a:r>
          </a:p>
          <a:p>
            <a:pPr lvl="1"/>
            <a:r>
              <a:rPr lang="en-US" sz="3400" dirty="0"/>
              <a:t>Our coworkers may leave early and leave work for us, do we retaliate?</a:t>
            </a:r>
          </a:p>
          <a:p>
            <a:pPr lvl="1"/>
            <a:r>
              <a:rPr lang="en-US" sz="3400" dirty="0"/>
              <a:t>Love is not hot-tempered, but looks out for others.</a:t>
            </a:r>
          </a:p>
        </p:txBody>
      </p:sp>
    </p:spTree>
    <p:extLst>
      <p:ext uri="{BB962C8B-B14F-4D97-AF65-F5344CB8AC3E}">
        <p14:creationId xmlns:p14="http://schemas.microsoft.com/office/powerpoint/2010/main" val="1912975663"/>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fontScale="92500"/>
          </a:bodyPr>
          <a:lstStyle/>
          <a:p>
            <a:r>
              <a:rPr lang="en-US" sz="3600" dirty="0"/>
              <a:t>Love thinks no evil.</a:t>
            </a:r>
          </a:p>
          <a:p>
            <a:pPr lvl="1"/>
            <a:r>
              <a:rPr lang="en-US" sz="3400" dirty="0"/>
              <a:t>Could be translated, “Love keeps no accounting of wrongs.”</a:t>
            </a:r>
          </a:p>
          <a:p>
            <a:pPr lvl="1"/>
            <a:r>
              <a:rPr lang="en-US" sz="3400" dirty="0"/>
              <a:t>When we love people, we don’t keep a list of the mistakes they have made.</a:t>
            </a:r>
          </a:p>
          <a:p>
            <a:pPr lvl="1"/>
            <a:r>
              <a:rPr lang="en-US" sz="3400" dirty="0"/>
              <a:t>We may have a hard time with this.</a:t>
            </a:r>
          </a:p>
          <a:p>
            <a:pPr lvl="1"/>
            <a:r>
              <a:rPr lang="en-US" sz="3400" dirty="0"/>
              <a:t>Think about the depth of God’s love for us, and His willingness to wash away our sins and forget them.</a:t>
            </a:r>
          </a:p>
        </p:txBody>
      </p:sp>
    </p:spTree>
    <p:extLst>
      <p:ext uri="{BB962C8B-B14F-4D97-AF65-F5344CB8AC3E}">
        <p14:creationId xmlns:p14="http://schemas.microsoft.com/office/powerpoint/2010/main" val="3032806699"/>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David begged God to blot out all of his transgressions.</a:t>
            </a:r>
          </a:p>
          <a:p>
            <a:pPr lvl="2"/>
            <a:r>
              <a:rPr lang="en-US" sz="3200" dirty="0"/>
              <a:t>In Psalm 103:12 David declares that God has thrown our sins away as far as the east is from the west.</a:t>
            </a:r>
          </a:p>
          <a:p>
            <a:pPr lvl="2"/>
            <a:r>
              <a:rPr lang="en-US" sz="3200" dirty="0"/>
              <a:t>In Micah 7:19, the prophet says that God will have compassion on us and will throw all our sins into the depth of the sea.</a:t>
            </a:r>
          </a:p>
        </p:txBody>
      </p:sp>
    </p:spTree>
    <p:extLst>
      <p:ext uri="{BB962C8B-B14F-4D97-AF65-F5344CB8AC3E}">
        <p14:creationId xmlns:p14="http://schemas.microsoft.com/office/powerpoint/2010/main" val="346240847"/>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God keeps no record of our wrongs.</a:t>
            </a:r>
          </a:p>
          <a:p>
            <a:pPr lvl="2"/>
            <a:r>
              <a:rPr lang="en-US" sz="3200" dirty="0"/>
              <a:t>God keeps a record of the things we did for Him, while our sins are forgotten.</a:t>
            </a:r>
          </a:p>
          <a:p>
            <a:pPr lvl="2"/>
            <a:r>
              <a:rPr lang="en-US" sz="3200" dirty="0"/>
              <a:t>Our memories should be devoted to kindness and not suspicions.</a:t>
            </a:r>
          </a:p>
          <a:p>
            <a:pPr lvl="1"/>
            <a:r>
              <a:rPr lang="en-US" sz="3400" dirty="0"/>
              <a:t>What a wonderful world this would be if our memories were devoted to remembering kindness and not harms.</a:t>
            </a:r>
          </a:p>
        </p:txBody>
      </p:sp>
    </p:spTree>
    <p:extLst>
      <p:ext uri="{BB962C8B-B14F-4D97-AF65-F5344CB8AC3E}">
        <p14:creationId xmlns:p14="http://schemas.microsoft.com/office/powerpoint/2010/main" val="2667252177"/>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Love doesn’t rejoice in sin, but it rejoices in the truth.</a:t>
            </a:r>
          </a:p>
          <a:p>
            <a:pPr lvl="1"/>
            <a:r>
              <a:rPr lang="en-US" sz="3400" dirty="0"/>
              <a:t>Love is never pleased by weakness in other people.</a:t>
            </a:r>
          </a:p>
          <a:p>
            <a:pPr lvl="2"/>
            <a:r>
              <a:rPr lang="en-US" sz="3200" dirty="0"/>
              <a:t>It never wants them to fail.</a:t>
            </a:r>
          </a:p>
          <a:p>
            <a:pPr lvl="2"/>
            <a:r>
              <a:rPr lang="en-US" sz="3200" dirty="0"/>
              <a:t>We should not be pleased when we see others in sin, and say “at least I am better than they are.”</a:t>
            </a:r>
          </a:p>
        </p:txBody>
      </p:sp>
    </p:spTree>
    <p:extLst>
      <p:ext uri="{BB962C8B-B14F-4D97-AF65-F5344CB8AC3E}">
        <p14:creationId xmlns:p14="http://schemas.microsoft.com/office/powerpoint/2010/main" val="4162911759"/>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Love has no room or gloating or gossip.</a:t>
            </a:r>
          </a:p>
          <a:p>
            <a:pPr lvl="2"/>
            <a:r>
              <a:rPr lang="en-US" sz="3200" dirty="0"/>
              <a:t>It wants God’s people to have victory and overcome the things that drag us down.</a:t>
            </a:r>
          </a:p>
          <a:p>
            <a:pPr lvl="2"/>
            <a:r>
              <a:rPr lang="en-US" sz="3200" dirty="0"/>
              <a:t>It rejoices at our successes.</a:t>
            </a:r>
          </a:p>
          <a:p>
            <a:pPr lvl="2"/>
            <a:r>
              <a:rPr lang="en-US" sz="3200" dirty="0"/>
              <a:t>Love is glad when good happens.</a:t>
            </a:r>
          </a:p>
          <a:p>
            <a:pPr lvl="1"/>
            <a:r>
              <a:rPr lang="en-US" sz="3400" dirty="0"/>
              <a:t>Love will cause us to pray for our brothers and sisters in Christ.</a:t>
            </a:r>
          </a:p>
        </p:txBody>
      </p:sp>
    </p:spTree>
    <p:extLst>
      <p:ext uri="{BB962C8B-B14F-4D97-AF65-F5344CB8AC3E}">
        <p14:creationId xmlns:p14="http://schemas.microsoft.com/office/powerpoint/2010/main" val="243812773"/>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r>
              <a:rPr lang="en-US" sz="3600" dirty="0"/>
              <a:t>Love bears all things, believes all things, hopes all things, endures all things.</a:t>
            </a:r>
          </a:p>
          <a:p>
            <a:pPr lvl="1"/>
            <a:r>
              <a:rPr lang="en-US" sz="3400" dirty="0"/>
              <a:t>God’s love is always active.</a:t>
            </a:r>
          </a:p>
          <a:p>
            <a:pPr lvl="2"/>
            <a:r>
              <a:rPr lang="en-US" sz="3200" dirty="0"/>
              <a:t>The term for “to bear” in the Greek is </a:t>
            </a:r>
            <a:r>
              <a:rPr lang="en-US" sz="3200" i="1" dirty="0" err="1"/>
              <a:t>stego</a:t>
            </a:r>
            <a:r>
              <a:rPr lang="en-US" sz="3200" i="1" dirty="0"/>
              <a:t>.</a:t>
            </a:r>
          </a:p>
          <a:p>
            <a:pPr lvl="2"/>
            <a:r>
              <a:rPr lang="en-US" sz="3200" dirty="0"/>
              <a:t>It has the connotation of covering, like a roof.</a:t>
            </a:r>
          </a:p>
          <a:p>
            <a:pPr lvl="2"/>
            <a:r>
              <a:rPr lang="en-US" sz="3200" dirty="0"/>
              <a:t>Peter refers to Proverbs 10:12 when he says, “… love covers a multitude of sins.”</a:t>
            </a:r>
          </a:p>
          <a:p>
            <a:pPr lvl="1"/>
            <a:r>
              <a:rPr lang="en-US" sz="3400" dirty="0"/>
              <a:t>Love always protects; it never retaliates.</a:t>
            </a:r>
          </a:p>
        </p:txBody>
      </p:sp>
    </p:spTree>
    <p:extLst>
      <p:ext uri="{BB962C8B-B14F-4D97-AF65-F5344CB8AC3E}">
        <p14:creationId xmlns:p14="http://schemas.microsoft.com/office/powerpoint/2010/main" val="18667344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51266C-718C-DDB3-3E36-A08C438447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73B317-523F-72BD-A79E-36245109A716}"/>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B7D91B73-6FC1-0E4C-413B-74591864FE22}"/>
              </a:ext>
            </a:extLst>
          </p:cNvPr>
          <p:cNvSpPr>
            <a:spLocks noGrp="1"/>
          </p:cNvSpPr>
          <p:nvPr>
            <p:ph idx="1"/>
          </p:nvPr>
        </p:nvSpPr>
        <p:spPr>
          <a:xfrm>
            <a:off x="838200" y="1477108"/>
            <a:ext cx="10515600" cy="4699855"/>
          </a:xfrm>
        </p:spPr>
        <p:txBody>
          <a:bodyPr>
            <a:normAutofit lnSpcReduction="10000"/>
          </a:bodyPr>
          <a:lstStyle/>
          <a:p>
            <a:r>
              <a:rPr lang="en-US" sz="3600" dirty="0"/>
              <a:t>Being given the Holy Spirit of God doesn’t always mean big, exciting experiences or shining lights from Heaven.</a:t>
            </a:r>
          </a:p>
          <a:p>
            <a:pPr lvl="1"/>
            <a:r>
              <a:rPr lang="en-US" sz="3400" dirty="0"/>
              <a:t>It’s not always like the Spirit coming upon Sampson.</a:t>
            </a:r>
          </a:p>
          <a:p>
            <a:pPr lvl="1"/>
            <a:r>
              <a:rPr lang="en-US" sz="3400" dirty="0"/>
              <a:t>Sometimes it means listening to His still small voice.</a:t>
            </a:r>
          </a:p>
          <a:p>
            <a:pPr lvl="1"/>
            <a:r>
              <a:rPr lang="en-US" sz="3400" dirty="0"/>
              <a:t>I Kings 19: 11-12</a:t>
            </a:r>
          </a:p>
        </p:txBody>
      </p:sp>
    </p:spTree>
    <p:extLst>
      <p:ext uri="{BB962C8B-B14F-4D97-AF65-F5344CB8AC3E}">
        <p14:creationId xmlns:p14="http://schemas.microsoft.com/office/powerpoint/2010/main" val="935966045"/>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When we love somebody, we are not quick to think the worst of them.</a:t>
            </a:r>
          </a:p>
          <a:p>
            <a:pPr lvl="2"/>
            <a:r>
              <a:rPr lang="en-US" sz="3200" dirty="0"/>
              <a:t>Love willingly believes the best of the beloved.</a:t>
            </a:r>
          </a:p>
          <a:p>
            <a:pPr lvl="2"/>
            <a:r>
              <a:rPr lang="en-US" sz="3200" dirty="0"/>
              <a:t>We should be quick to reject gossip that comes against those we love.</a:t>
            </a:r>
          </a:p>
          <a:p>
            <a:pPr lvl="2"/>
            <a:r>
              <a:rPr lang="en-US" sz="3200" dirty="0"/>
              <a:t>If they do wrong, we are quick to forgive them and expect better of them in the </a:t>
            </a:r>
            <a:r>
              <a:rPr lang="en-US" sz="3200" dirty="0" err="1"/>
              <a:t>futue</a:t>
            </a:r>
            <a:r>
              <a:rPr lang="en-US" sz="3200" dirty="0"/>
              <a:t>.</a:t>
            </a:r>
          </a:p>
          <a:p>
            <a:pPr lvl="1"/>
            <a:r>
              <a:rPr lang="en-US" sz="3400" dirty="0"/>
              <a:t>Love does not give up on people.</a:t>
            </a:r>
          </a:p>
        </p:txBody>
      </p:sp>
    </p:spTree>
    <p:extLst>
      <p:ext uri="{BB962C8B-B14F-4D97-AF65-F5344CB8AC3E}">
        <p14:creationId xmlns:p14="http://schemas.microsoft.com/office/powerpoint/2010/main" val="2371948167"/>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1"/>
            <a:r>
              <a:rPr lang="en-US" sz="3400" dirty="0"/>
              <a:t>Perhaps one of the hardest things to deal with is ingratitude.</a:t>
            </a:r>
          </a:p>
          <a:p>
            <a:pPr lvl="2"/>
            <a:r>
              <a:rPr lang="en-US" sz="3200" dirty="0"/>
              <a:t>We can correct misbehavior, but it’s painfully difficult to deal with ungrateful hearts.</a:t>
            </a:r>
          </a:p>
          <a:p>
            <a:pPr lvl="2"/>
            <a:r>
              <a:rPr lang="en-US" sz="3200" dirty="0"/>
              <a:t>Yet, love doesn’t despair even of ingratitude.</a:t>
            </a:r>
          </a:p>
          <a:p>
            <a:pPr lvl="2"/>
            <a:r>
              <a:rPr lang="en-US" sz="3200" dirty="0"/>
              <a:t>Agape is not based on vague hopes and false dreams.</a:t>
            </a:r>
          </a:p>
          <a:p>
            <a:pPr lvl="3"/>
            <a:r>
              <a:rPr lang="en-US" sz="3000" dirty="0"/>
              <a:t>It is based on the truth that everything is ultimately in God’s custody.</a:t>
            </a:r>
          </a:p>
        </p:txBody>
      </p:sp>
    </p:spTree>
    <p:extLst>
      <p:ext uri="{BB962C8B-B14F-4D97-AF65-F5344CB8AC3E}">
        <p14:creationId xmlns:p14="http://schemas.microsoft.com/office/powerpoint/2010/main" val="446939798"/>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God’s love cannot be conquered.</a:t>
            </a:r>
          </a:p>
          <a:p>
            <a:pPr lvl="2"/>
            <a:r>
              <a:rPr lang="en-US" sz="3200" dirty="0"/>
              <a:t>It can endure all things.</a:t>
            </a:r>
          </a:p>
          <a:p>
            <a:pPr lvl="2"/>
            <a:r>
              <a:rPr lang="en-US" sz="3200" dirty="0"/>
              <a:t>This gives us tremendous hope, because it means we can endure all things.</a:t>
            </a:r>
          </a:p>
          <a:p>
            <a:pPr lvl="2"/>
            <a:r>
              <a:rPr lang="en-US" sz="3200" dirty="0"/>
              <a:t>When God’s love is working through us, we can conquer all things.</a:t>
            </a:r>
          </a:p>
          <a:p>
            <a:pPr lvl="1"/>
            <a:r>
              <a:rPr lang="en-US" sz="3400" dirty="0"/>
              <a:t>God can be the victor in every situation.</a:t>
            </a:r>
          </a:p>
        </p:txBody>
      </p:sp>
    </p:spTree>
    <p:extLst>
      <p:ext uri="{BB962C8B-B14F-4D97-AF65-F5344CB8AC3E}">
        <p14:creationId xmlns:p14="http://schemas.microsoft.com/office/powerpoint/2010/main" val="599965891"/>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1"/>
            <a:r>
              <a:rPr lang="en-US" sz="3400" dirty="0"/>
              <a:t>We endure by trusting in God day by day.</a:t>
            </a:r>
          </a:p>
          <a:p>
            <a:pPr lvl="2"/>
            <a:r>
              <a:rPr lang="en-US" sz="3200" dirty="0"/>
              <a:t>We trust that God loves us as He said He does.</a:t>
            </a:r>
          </a:p>
          <a:p>
            <a:pPr lvl="2"/>
            <a:r>
              <a:rPr lang="en-US" sz="3200" dirty="0"/>
              <a:t>We entrust each situation into His hands as He leads us moment by moment.</a:t>
            </a:r>
          </a:p>
          <a:p>
            <a:pPr lvl="1"/>
            <a:r>
              <a:rPr lang="en-US" sz="3400" dirty="0"/>
              <a:t>Paul finishes his description of agape love:</a:t>
            </a:r>
          </a:p>
          <a:p>
            <a:pPr lvl="2"/>
            <a:r>
              <a:rPr lang="en-US" sz="3200" dirty="0"/>
              <a:t>It bears all things.</a:t>
            </a:r>
          </a:p>
          <a:p>
            <a:pPr lvl="2"/>
            <a:r>
              <a:rPr lang="en-US" sz="3200" dirty="0"/>
              <a:t>Hopes all things.</a:t>
            </a:r>
          </a:p>
          <a:p>
            <a:pPr lvl="2"/>
            <a:r>
              <a:rPr lang="en-US" sz="3200" dirty="0"/>
              <a:t>Endures all things.</a:t>
            </a:r>
          </a:p>
        </p:txBody>
      </p:sp>
    </p:spTree>
    <p:extLst>
      <p:ext uri="{BB962C8B-B14F-4D97-AF65-F5344CB8AC3E}">
        <p14:creationId xmlns:p14="http://schemas.microsoft.com/office/powerpoint/2010/main" val="4140768615"/>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r>
              <a:rPr lang="en-US" sz="3600" dirty="0"/>
              <a:t>I Corinthians 13: 8-12.</a:t>
            </a:r>
          </a:p>
          <a:p>
            <a:r>
              <a:rPr lang="en-US" sz="3600" dirty="0"/>
              <a:t>We jump now to I Corinthians 13:13: “And now  abideth faith, hope, charity, these three; but the greatest of these is charity.”</a:t>
            </a:r>
          </a:p>
          <a:p>
            <a:pPr lvl="1"/>
            <a:r>
              <a:rPr lang="en-US" sz="3400" dirty="0"/>
              <a:t>These three – faith, hope, and love – are set apart.</a:t>
            </a:r>
          </a:p>
          <a:p>
            <a:pPr lvl="1"/>
            <a:r>
              <a:rPr lang="en-US" sz="3400" dirty="0"/>
              <a:t>Let’s consider them.</a:t>
            </a:r>
          </a:p>
        </p:txBody>
      </p:sp>
    </p:spTree>
    <p:extLst>
      <p:ext uri="{BB962C8B-B14F-4D97-AF65-F5344CB8AC3E}">
        <p14:creationId xmlns:p14="http://schemas.microsoft.com/office/powerpoint/2010/main" val="1025835021"/>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Faith</a:t>
            </a:r>
          </a:p>
          <a:p>
            <a:pPr lvl="2"/>
            <a:r>
              <a:rPr lang="en-US" sz="3200" dirty="0"/>
              <a:t>What is faith?</a:t>
            </a:r>
          </a:p>
          <a:p>
            <a:pPr lvl="2"/>
            <a:r>
              <a:rPr lang="en-US" sz="3200" dirty="0"/>
              <a:t>We build our relationship wit God on a foundation of belief in who He is.</a:t>
            </a:r>
          </a:p>
          <a:p>
            <a:pPr lvl="2"/>
            <a:r>
              <a:rPr lang="en-US" sz="3200" dirty="0"/>
              <a:t>We believe that He exists and believe that He is who He says He is.</a:t>
            </a:r>
          </a:p>
          <a:p>
            <a:pPr lvl="2"/>
            <a:r>
              <a:rPr lang="en-US" sz="3200" dirty="0"/>
              <a:t>That trust allows us to walk according to a reality we cannot see with our physical eyes.</a:t>
            </a:r>
          </a:p>
        </p:txBody>
      </p:sp>
    </p:spTree>
    <p:extLst>
      <p:ext uri="{BB962C8B-B14F-4D97-AF65-F5344CB8AC3E}">
        <p14:creationId xmlns:p14="http://schemas.microsoft.com/office/powerpoint/2010/main" val="28581418"/>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Hope</a:t>
            </a:r>
          </a:p>
          <a:p>
            <a:pPr lvl="2"/>
            <a:r>
              <a:rPr lang="en-US" sz="3200" dirty="0"/>
              <a:t>Hope is our confidence in the future, because our God is the God of hope.</a:t>
            </a:r>
          </a:p>
          <a:p>
            <a:pPr lvl="2"/>
            <a:r>
              <a:rPr lang="en-US" sz="3200" dirty="0"/>
              <a:t>It is not a vague guess.</a:t>
            </a:r>
          </a:p>
          <a:p>
            <a:pPr lvl="2"/>
            <a:r>
              <a:rPr lang="en-US" sz="3200" dirty="0"/>
              <a:t>It is absolute confident assurance based on His faithfulness and truth.</a:t>
            </a:r>
          </a:p>
          <a:p>
            <a:pPr lvl="2"/>
            <a:r>
              <a:rPr lang="en-US" sz="3200" dirty="0"/>
              <a:t>We have hope because we trust that God is good.</a:t>
            </a:r>
          </a:p>
          <a:p>
            <a:pPr lvl="2"/>
            <a:r>
              <a:rPr lang="en-US" sz="3200" dirty="0"/>
              <a:t>Faith possess the past, hope claims the future.</a:t>
            </a:r>
          </a:p>
        </p:txBody>
      </p:sp>
    </p:spTree>
    <p:extLst>
      <p:ext uri="{BB962C8B-B14F-4D97-AF65-F5344CB8AC3E}">
        <p14:creationId xmlns:p14="http://schemas.microsoft.com/office/powerpoint/2010/main" val="527573306"/>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1"/>
            <a:r>
              <a:rPr lang="en-US" sz="3400" dirty="0"/>
              <a:t>Love</a:t>
            </a:r>
          </a:p>
          <a:p>
            <a:pPr lvl="2"/>
            <a:r>
              <a:rPr lang="en-US" sz="3200" dirty="0"/>
              <a:t>Love is greater than faith and hope, because it contains them both.</a:t>
            </a:r>
          </a:p>
          <a:p>
            <a:pPr lvl="3"/>
            <a:r>
              <a:rPr lang="en-US" sz="3000" dirty="0"/>
              <a:t>Love is foundational and eternal.</a:t>
            </a:r>
          </a:p>
          <a:p>
            <a:pPr lvl="3"/>
            <a:r>
              <a:rPr lang="en-US" sz="3000" dirty="0"/>
              <a:t>The greatest expression of this is found in what Jesus did for us.</a:t>
            </a:r>
          </a:p>
          <a:p>
            <a:pPr lvl="3"/>
            <a:r>
              <a:rPr lang="en-US" sz="3000" dirty="0"/>
              <a:t>If we ever doubt the extent of God’s love for us, remember the incredible payment God made to buy us back.</a:t>
            </a:r>
          </a:p>
        </p:txBody>
      </p:sp>
    </p:spTree>
    <p:extLst>
      <p:ext uri="{BB962C8B-B14F-4D97-AF65-F5344CB8AC3E}">
        <p14:creationId xmlns:p14="http://schemas.microsoft.com/office/powerpoint/2010/main" val="3992036432"/>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1"/>
            <a:r>
              <a:rPr lang="en-US" sz="3400" dirty="0"/>
              <a:t>Christ is God’s love manifest.</a:t>
            </a:r>
          </a:p>
          <a:p>
            <a:pPr lvl="2"/>
            <a:r>
              <a:rPr lang="en-US" sz="3200" dirty="0"/>
              <a:t>We can say that God is love and that Christ is love.</a:t>
            </a:r>
            <a:endParaRPr lang="en-US" sz="3000" dirty="0"/>
          </a:p>
          <a:p>
            <a:pPr lvl="2"/>
            <a:r>
              <a:rPr lang="en-US" sz="3000" dirty="0"/>
              <a:t>But, we cannot put our names in there.</a:t>
            </a:r>
          </a:p>
          <a:p>
            <a:pPr lvl="2"/>
            <a:r>
              <a:rPr lang="en-US" sz="3200" dirty="0"/>
              <a:t>We come at this business of love with soiled hands.</a:t>
            </a:r>
          </a:p>
          <a:p>
            <a:pPr lvl="2"/>
            <a:r>
              <a:rPr lang="en-US" sz="3200" dirty="0"/>
              <a:t>We can only through faith in Christ, and the Holy Spirit working in us, that we can love like He loves.</a:t>
            </a:r>
          </a:p>
        </p:txBody>
      </p:sp>
    </p:spTree>
    <p:extLst>
      <p:ext uri="{BB962C8B-B14F-4D97-AF65-F5344CB8AC3E}">
        <p14:creationId xmlns:p14="http://schemas.microsoft.com/office/powerpoint/2010/main" val="483378149"/>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a:bodyPr>
          <a:lstStyle/>
          <a:p>
            <a:pPr lvl="1"/>
            <a:r>
              <a:rPr lang="en-US" sz="3400" dirty="0"/>
              <a:t>How do we accept and receive that love?</a:t>
            </a:r>
          </a:p>
          <a:p>
            <a:pPr lvl="2"/>
            <a:r>
              <a:rPr lang="en-US" sz="3200" dirty="0"/>
              <a:t>We simply speak to God honestly from our hearts.</a:t>
            </a:r>
          </a:p>
          <a:p>
            <a:pPr lvl="2"/>
            <a:r>
              <a:rPr lang="en-US" sz="3200" dirty="0"/>
              <a:t>We simply confess that we need His love, and we thank Him for it.</a:t>
            </a:r>
          </a:p>
          <a:p>
            <a:pPr lvl="2"/>
            <a:r>
              <a:rPr lang="en-US" sz="3200" dirty="0"/>
              <a:t>We don’t have to beg God to love us, He already does.</a:t>
            </a:r>
          </a:p>
          <a:p>
            <a:pPr lvl="2"/>
            <a:r>
              <a:rPr lang="en-US" sz="3200" dirty="0"/>
              <a:t>It’s already there, ready to be received.</a:t>
            </a:r>
          </a:p>
          <a:p>
            <a:pPr lvl="2"/>
            <a:r>
              <a:rPr lang="en-US" sz="3200" dirty="0"/>
              <a:t>Then, we let Him love others through us.</a:t>
            </a:r>
          </a:p>
        </p:txBody>
      </p:sp>
    </p:spTree>
    <p:extLst>
      <p:ext uri="{BB962C8B-B14F-4D97-AF65-F5344CB8AC3E}">
        <p14:creationId xmlns:p14="http://schemas.microsoft.com/office/powerpoint/2010/main" val="1007818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F5156-B49B-D15E-8EB5-BADB79806C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AC3B4-88DB-5EA6-88CD-31E13D6D1698}"/>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AC983688-7D70-936A-BC7E-E5D73FC694B0}"/>
              </a:ext>
            </a:extLst>
          </p:cNvPr>
          <p:cNvSpPr>
            <a:spLocks noGrp="1"/>
          </p:cNvSpPr>
          <p:nvPr>
            <p:ph idx="1"/>
          </p:nvPr>
        </p:nvSpPr>
        <p:spPr>
          <a:xfrm>
            <a:off x="838200" y="1477108"/>
            <a:ext cx="10515600" cy="4699855"/>
          </a:xfrm>
        </p:spPr>
        <p:txBody>
          <a:bodyPr>
            <a:normAutofit lnSpcReduction="10000"/>
          </a:bodyPr>
          <a:lstStyle/>
          <a:p>
            <a:r>
              <a:rPr lang="en-US" sz="3600" dirty="0"/>
              <a:t>And He said, Go forth, and stand upon the mount before the LORD. And, behold, the LORD passed by, and a great and strong wind rent the mountains, and brake in pieces the rocks before the LORD; but the LORD was not in the wind: and after the wind an earthquake; but the LORD was not in the earthquake: And after the earthquake a fire; but the LORD was not in the fire: and after the fire a still small voice. </a:t>
            </a:r>
          </a:p>
        </p:txBody>
      </p:sp>
    </p:spTree>
    <p:extLst>
      <p:ext uri="{BB962C8B-B14F-4D97-AF65-F5344CB8AC3E}">
        <p14:creationId xmlns:p14="http://schemas.microsoft.com/office/powerpoint/2010/main" val="613363062"/>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fontScale="92500" lnSpcReduction="20000"/>
          </a:bodyPr>
          <a:lstStyle/>
          <a:p>
            <a:pPr lvl="1"/>
            <a:r>
              <a:rPr lang="en-US" sz="3400" dirty="0"/>
              <a:t>God willing, we will see the day when we are able to say:</a:t>
            </a:r>
          </a:p>
          <a:p>
            <a:pPr lvl="2"/>
            <a:r>
              <a:rPr lang="en-US" sz="3200" dirty="0"/>
              <a:t>“I suffer long and a kind”</a:t>
            </a:r>
          </a:p>
          <a:p>
            <a:pPr lvl="2"/>
            <a:r>
              <a:rPr lang="en-US" sz="3200" dirty="0"/>
              <a:t>“I envy not”</a:t>
            </a:r>
          </a:p>
          <a:p>
            <a:pPr lvl="2"/>
            <a:r>
              <a:rPr lang="en-US" sz="3200" dirty="0"/>
              <a:t>“I do not vaunt myself and am not puffed up”</a:t>
            </a:r>
          </a:p>
          <a:p>
            <a:pPr lvl="2"/>
            <a:r>
              <a:rPr lang="en-US" sz="3200" dirty="0"/>
              <a:t>“I do not behave myself unseemly”</a:t>
            </a:r>
          </a:p>
          <a:p>
            <a:pPr lvl="2"/>
            <a:r>
              <a:rPr lang="en-US" sz="3200" dirty="0"/>
              <a:t>“I seek not my own”</a:t>
            </a:r>
          </a:p>
          <a:p>
            <a:pPr lvl="2"/>
            <a:r>
              <a:rPr lang="en-US" sz="3200" dirty="0"/>
              <a:t>“I am not easily provoked”</a:t>
            </a:r>
          </a:p>
          <a:p>
            <a:pPr lvl="2"/>
            <a:r>
              <a:rPr lang="en-US" sz="3200" dirty="0"/>
              <a:t>“I think no evil”</a:t>
            </a:r>
          </a:p>
          <a:p>
            <a:pPr lvl="2"/>
            <a:endParaRPr lang="en-US" sz="3200" dirty="0"/>
          </a:p>
        </p:txBody>
      </p:sp>
    </p:spTree>
    <p:extLst>
      <p:ext uri="{BB962C8B-B14F-4D97-AF65-F5344CB8AC3E}">
        <p14:creationId xmlns:p14="http://schemas.microsoft.com/office/powerpoint/2010/main" val="4126404347"/>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470C9-1313-4A86-8DB8-EC765F6A9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F3E8A1-4D27-2F9F-69DB-B9D1DE8F135A}"/>
              </a:ext>
            </a:extLst>
          </p:cNvPr>
          <p:cNvSpPr>
            <a:spLocks noGrp="1"/>
          </p:cNvSpPr>
          <p:nvPr>
            <p:ph type="title"/>
          </p:nvPr>
        </p:nvSpPr>
        <p:spPr>
          <a:xfrm>
            <a:off x="838200" y="365125"/>
            <a:ext cx="10515600" cy="1111983"/>
          </a:xfrm>
        </p:spPr>
        <p:txBody>
          <a:bodyPr>
            <a:normAutofit/>
          </a:bodyPr>
          <a:lstStyle/>
          <a:p>
            <a:pPr algn="ctr"/>
            <a:r>
              <a:rPr lang="en-US" sz="6000" dirty="0"/>
              <a:t>The Greatest is Love</a:t>
            </a:r>
          </a:p>
        </p:txBody>
      </p:sp>
      <p:sp>
        <p:nvSpPr>
          <p:cNvPr id="3" name="Content Placeholder 2">
            <a:extLst>
              <a:ext uri="{FF2B5EF4-FFF2-40B4-BE49-F238E27FC236}">
                <a16:creationId xmlns:a16="http://schemas.microsoft.com/office/drawing/2014/main" id="{3DB69CD0-0333-2278-7FEE-9DCA03DAD2DA}"/>
              </a:ext>
            </a:extLst>
          </p:cNvPr>
          <p:cNvSpPr>
            <a:spLocks noGrp="1"/>
          </p:cNvSpPr>
          <p:nvPr>
            <p:ph idx="1"/>
          </p:nvPr>
        </p:nvSpPr>
        <p:spPr>
          <a:xfrm>
            <a:off x="838200" y="1477108"/>
            <a:ext cx="10515600" cy="4699855"/>
          </a:xfrm>
        </p:spPr>
        <p:txBody>
          <a:bodyPr>
            <a:normAutofit lnSpcReduction="10000"/>
          </a:bodyPr>
          <a:lstStyle/>
          <a:p>
            <a:pPr lvl="2"/>
            <a:r>
              <a:rPr lang="en-US" sz="3200" dirty="0"/>
              <a:t>“I rejoice not in iniquity but rejoice in truth”</a:t>
            </a:r>
          </a:p>
          <a:p>
            <a:pPr lvl="2"/>
            <a:r>
              <a:rPr lang="en-US" sz="3200" dirty="0"/>
              <a:t>“I bear all things, believe all things, hope all things, endure all things”</a:t>
            </a:r>
          </a:p>
          <a:p>
            <a:pPr lvl="1"/>
            <a:r>
              <a:rPr lang="en-US" sz="3400" dirty="0"/>
              <a:t>If that day would come, the world would be a different place.</a:t>
            </a:r>
          </a:p>
          <a:p>
            <a:pPr lvl="1"/>
            <a:r>
              <a:rPr lang="en-US" sz="3400" dirty="0"/>
              <a:t>Follow after love.</a:t>
            </a:r>
          </a:p>
          <a:p>
            <a:pPr lvl="2"/>
            <a:r>
              <a:rPr lang="en-US" sz="3200" dirty="0"/>
              <a:t>Love is the last word in chapter 13.</a:t>
            </a:r>
          </a:p>
          <a:p>
            <a:pPr lvl="2"/>
            <a:r>
              <a:rPr lang="en-US" sz="3200" dirty="0"/>
              <a:t>We should all follow after love.</a:t>
            </a:r>
          </a:p>
        </p:txBody>
      </p:sp>
    </p:spTree>
    <p:extLst>
      <p:ext uri="{BB962C8B-B14F-4D97-AF65-F5344CB8AC3E}">
        <p14:creationId xmlns:p14="http://schemas.microsoft.com/office/powerpoint/2010/main" val="3767551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E881BF-52F2-C32A-0215-621F626831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437C2B-37B3-8056-5E2C-CCCECAFCCBB7}"/>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CAEA6B23-439E-47DC-E4E6-6C8D575D5A4B}"/>
              </a:ext>
            </a:extLst>
          </p:cNvPr>
          <p:cNvSpPr>
            <a:spLocks noGrp="1"/>
          </p:cNvSpPr>
          <p:nvPr>
            <p:ph idx="1"/>
          </p:nvPr>
        </p:nvSpPr>
        <p:spPr>
          <a:xfrm>
            <a:off x="838200" y="1477108"/>
            <a:ext cx="10515600" cy="4699855"/>
          </a:xfrm>
        </p:spPr>
        <p:txBody>
          <a:bodyPr>
            <a:normAutofit/>
          </a:bodyPr>
          <a:lstStyle/>
          <a:p>
            <a:r>
              <a:rPr lang="en-US" sz="3600" dirty="0"/>
              <a:t>As we begin to study, the very first place we need to go is I Corinthians.</a:t>
            </a:r>
          </a:p>
          <a:p>
            <a:pPr lvl="1"/>
            <a:r>
              <a:rPr lang="en-US" sz="3400" dirty="0"/>
              <a:t>This is where we find Paul’s exposition on the spiritual gifts.</a:t>
            </a:r>
          </a:p>
          <a:p>
            <a:pPr lvl="1"/>
            <a:r>
              <a:rPr lang="en-US" sz="3400" dirty="0"/>
              <a:t>Some call this book I Californians.</a:t>
            </a:r>
          </a:p>
          <a:p>
            <a:pPr lvl="1"/>
            <a:r>
              <a:rPr lang="en-US" sz="3400" dirty="0"/>
              <a:t>Paul was dealing with a predicament in the Corinthian church.</a:t>
            </a:r>
          </a:p>
        </p:txBody>
      </p:sp>
    </p:spTree>
    <p:extLst>
      <p:ext uri="{BB962C8B-B14F-4D97-AF65-F5344CB8AC3E}">
        <p14:creationId xmlns:p14="http://schemas.microsoft.com/office/powerpoint/2010/main" val="36885231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208DA7-4A84-9000-6B13-34D12F46F3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DE5B12-FF51-E0D6-E8B8-262B4BA543DB}"/>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2308CFDF-55D7-5922-05E4-32BC620AF180}"/>
              </a:ext>
            </a:extLst>
          </p:cNvPr>
          <p:cNvSpPr>
            <a:spLocks noGrp="1"/>
          </p:cNvSpPr>
          <p:nvPr>
            <p:ph idx="1"/>
          </p:nvPr>
        </p:nvSpPr>
        <p:spPr>
          <a:xfrm>
            <a:off x="838200" y="1477108"/>
            <a:ext cx="10515600" cy="4699855"/>
          </a:xfrm>
        </p:spPr>
        <p:txBody>
          <a:bodyPr>
            <a:normAutofit/>
          </a:bodyPr>
          <a:lstStyle/>
          <a:p>
            <a:r>
              <a:rPr lang="en-US" sz="3600" dirty="0"/>
              <a:t>There is a big parallel between the immorality among the Corinthians and what we see in America.</a:t>
            </a:r>
          </a:p>
          <a:p>
            <a:pPr lvl="1"/>
            <a:r>
              <a:rPr lang="en-US" sz="3400" dirty="0"/>
              <a:t>This is not just in California, but in many parts of America.</a:t>
            </a:r>
          </a:p>
          <a:p>
            <a:pPr lvl="1"/>
            <a:r>
              <a:rPr lang="en-US" sz="3400" dirty="0"/>
              <a:t>The church in Corinth needed Paul’s instruction on spiritual gifts, and we need that instruction today.</a:t>
            </a:r>
          </a:p>
        </p:txBody>
      </p:sp>
    </p:spTree>
    <p:extLst>
      <p:ext uri="{BB962C8B-B14F-4D97-AF65-F5344CB8AC3E}">
        <p14:creationId xmlns:p14="http://schemas.microsoft.com/office/powerpoint/2010/main" val="688486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E60E1-D88B-33DB-9DBD-9F673E170117}"/>
              </a:ext>
            </a:extLst>
          </p:cNvPr>
          <p:cNvSpPr>
            <a:spLocks noGrp="1"/>
          </p:cNvSpPr>
          <p:nvPr>
            <p:ph type="title"/>
          </p:nvPr>
        </p:nvSpPr>
        <p:spPr>
          <a:xfrm>
            <a:off x="838200" y="365125"/>
            <a:ext cx="10515600" cy="1111983"/>
          </a:xfrm>
        </p:spPr>
        <p:txBody>
          <a:bodyPr>
            <a:normAutofit/>
          </a:bodyPr>
          <a:lstStyle/>
          <a:p>
            <a:pPr algn="ctr"/>
            <a:r>
              <a:rPr lang="en-US" sz="6000" dirty="0"/>
              <a:t>Good Gifts</a:t>
            </a:r>
          </a:p>
        </p:txBody>
      </p:sp>
      <p:sp>
        <p:nvSpPr>
          <p:cNvPr id="3" name="Content Placeholder 2">
            <a:extLst>
              <a:ext uri="{FF2B5EF4-FFF2-40B4-BE49-F238E27FC236}">
                <a16:creationId xmlns:a16="http://schemas.microsoft.com/office/drawing/2014/main" id="{ECAFBB16-7918-E12F-CE80-1C08E2A51B01}"/>
              </a:ext>
            </a:extLst>
          </p:cNvPr>
          <p:cNvSpPr>
            <a:spLocks noGrp="1"/>
          </p:cNvSpPr>
          <p:nvPr>
            <p:ph idx="1"/>
          </p:nvPr>
        </p:nvSpPr>
        <p:spPr>
          <a:xfrm>
            <a:off x="838200" y="1266092"/>
            <a:ext cx="10515600" cy="4910871"/>
          </a:xfrm>
        </p:spPr>
        <p:txBody>
          <a:bodyPr>
            <a:normAutofit/>
          </a:bodyPr>
          <a:lstStyle/>
          <a:p>
            <a:r>
              <a:rPr lang="en-US" sz="3600" dirty="0"/>
              <a:t>So, what should we believe?</a:t>
            </a:r>
          </a:p>
          <a:p>
            <a:r>
              <a:rPr lang="en-US" sz="3600" dirty="0"/>
              <a:t>What should our attitude be?</a:t>
            </a:r>
            <a:endParaRPr lang="en-US" sz="3200" dirty="0"/>
          </a:p>
          <a:p>
            <a:endParaRPr lang="en-US" sz="3200" dirty="0"/>
          </a:p>
          <a:p>
            <a:r>
              <a:rPr lang="en-US" sz="3600" dirty="0"/>
              <a:t>Acts 17:11</a:t>
            </a:r>
          </a:p>
          <a:p>
            <a:pPr lvl="1"/>
            <a:r>
              <a:rPr lang="en-US" sz="3200" dirty="0"/>
              <a:t>“These were more noble than those in Thessalonica, in that they received the word with all readiness of mind, and searched the scriptures daily, whether those things were so.”</a:t>
            </a:r>
          </a:p>
        </p:txBody>
      </p:sp>
    </p:spTree>
    <p:extLst>
      <p:ext uri="{BB962C8B-B14F-4D97-AF65-F5344CB8AC3E}">
        <p14:creationId xmlns:p14="http://schemas.microsoft.com/office/powerpoint/2010/main" val="7469711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DA231-EFC9-C211-FA72-F35679DB99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5C2EF9-33BA-E600-A312-40F3E0025F32}"/>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54B5A090-B451-603E-121C-23CB99031BF6}"/>
              </a:ext>
            </a:extLst>
          </p:cNvPr>
          <p:cNvSpPr>
            <a:spLocks noGrp="1"/>
          </p:cNvSpPr>
          <p:nvPr>
            <p:ph idx="1"/>
          </p:nvPr>
        </p:nvSpPr>
        <p:spPr>
          <a:xfrm>
            <a:off x="838200" y="1477108"/>
            <a:ext cx="10515600" cy="4699855"/>
          </a:xfrm>
        </p:spPr>
        <p:txBody>
          <a:bodyPr>
            <a:normAutofit/>
          </a:bodyPr>
          <a:lstStyle/>
          <a:p>
            <a:r>
              <a:rPr lang="en-US" sz="3600" dirty="0"/>
              <a:t>There are many people confused on the purpose and work of the Holy Spirit.</a:t>
            </a:r>
          </a:p>
          <a:p>
            <a:pPr lvl="1"/>
            <a:r>
              <a:rPr lang="en-US" sz="3400" dirty="0"/>
              <a:t>So, we need to begin at the foundation.</a:t>
            </a:r>
          </a:p>
          <a:p>
            <a:pPr lvl="1"/>
            <a:r>
              <a:rPr lang="en-US" sz="3400" dirty="0"/>
              <a:t>Then, we build up from that foundation.</a:t>
            </a:r>
          </a:p>
          <a:p>
            <a:r>
              <a:rPr lang="en-US" sz="3600" dirty="0"/>
              <a:t>These gifts are spiritual in nature.</a:t>
            </a:r>
          </a:p>
          <a:p>
            <a:pPr lvl="1"/>
            <a:r>
              <a:rPr lang="en-US" sz="3400" dirty="0"/>
              <a:t>They are not going to be understood by anyone who does not have a relationship with Christ.</a:t>
            </a:r>
          </a:p>
        </p:txBody>
      </p:sp>
    </p:spTree>
    <p:extLst>
      <p:ext uri="{BB962C8B-B14F-4D97-AF65-F5344CB8AC3E}">
        <p14:creationId xmlns:p14="http://schemas.microsoft.com/office/powerpoint/2010/main" val="1336245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B27232-5E23-B17F-9819-8564ABEC9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E50B22-B432-EBD2-46AD-8CDE0391D23F}"/>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BC12BED3-6C48-7D38-8EFD-D51CB056B266}"/>
              </a:ext>
            </a:extLst>
          </p:cNvPr>
          <p:cNvSpPr>
            <a:spLocks noGrp="1"/>
          </p:cNvSpPr>
          <p:nvPr>
            <p:ph idx="1"/>
          </p:nvPr>
        </p:nvSpPr>
        <p:spPr>
          <a:xfrm>
            <a:off x="838200" y="1477108"/>
            <a:ext cx="10515600" cy="4699855"/>
          </a:xfrm>
        </p:spPr>
        <p:txBody>
          <a:bodyPr>
            <a:normAutofit/>
          </a:bodyPr>
          <a:lstStyle/>
          <a:p>
            <a:pPr lvl="1"/>
            <a:r>
              <a:rPr lang="en-US" sz="3400" dirty="0"/>
              <a:t>The Holy Spirit is the one who reveals the spiritual gifts and their use.</a:t>
            </a:r>
          </a:p>
          <a:p>
            <a:pPr lvl="2"/>
            <a:r>
              <a:rPr lang="en-US" sz="3200" dirty="0"/>
              <a:t>Those who have not accepted Christ as their Savior do not yet have the Holy Spirit residing in them.</a:t>
            </a:r>
          </a:p>
          <a:p>
            <a:pPr lvl="2"/>
            <a:r>
              <a:rPr lang="en-US" sz="3200" dirty="0"/>
              <a:t>This study can only be understood by those who are followers of Christ.</a:t>
            </a:r>
          </a:p>
        </p:txBody>
      </p:sp>
    </p:spTree>
    <p:extLst>
      <p:ext uri="{BB962C8B-B14F-4D97-AF65-F5344CB8AC3E}">
        <p14:creationId xmlns:p14="http://schemas.microsoft.com/office/powerpoint/2010/main" val="42720155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8D9AF0-FE6E-F83E-911D-DAAA9581DF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A2EE43-7550-6C0E-CC4A-B95492824430}"/>
              </a:ext>
            </a:extLst>
          </p:cNvPr>
          <p:cNvSpPr>
            <a:spLocks noGrp="1"/>
          </p:cNvSpPr>
          <p:nvPr>
            <p:ph type="title"/>
          </p:nvPr>
        </p:nvSpPr>
        <p:spPr>
          <a:xfrm>
            <a:off x="838200" y="365125"/>
            <a:ext cx="10515600" cy="1111983"/>
          </a:xfrm>
        </p:spPr>
        <p:txBody>
          <a:bodyPr>
            <a:normAutofit/>
          </a:bodyPr>
          <a:lstStyle/>
          <a:p>
            <a:pPr algn="ctr"/>
            <a:r>
              <a:rPr lang="en-US" sz="6000" dirty="0"/>
              <a:t>I Corinthians</a:t>
            </a:r>
          </a:p>
        </p:txBody>
      </p:sp>
      <p:sp>
        <p:nvSpPr>
          <p:cNvPr id="3" name="Content Placeholder 2">
            <a:extLst>
              <a:ext uri="{FF2B5EF4-FFF2-40B4-BE49-F238E27FC236}">
                <a16:creationId xmlns:a16="http://schemas.microsoft.com/office/drawing/2014/main" id="{26170AA0-869D-82D1-F23D-0365B7675046}"/>
              </a:ext>
            </a:extLst>
          </p:cNvPr>
          <p:cNvSpPr>
            <a:spLocks noGrp="1"/>
          </p:cNvSpPr>
          <p:nvPr>
            <p:ph idx="1"/>
          </p:nvPr>
        </p:nvSpPr>
        <p:spPr>
          <a:xfrm>
            <a:off x="838200" y="1477108"/>
            <a:ext cx="10515600" cy="4699855"/>
          </a:xfrm>
        </p:spPr>
        <p:txBody>
          <a:bodyPr>
            <a:normAutofit lnSpcReduction="10000"/>
          </a:bodyPr>
          <a:lstStyle/>
          <a:p>
            <a:r>
              <a:rPr lang="en-US" sz="3600" dirty="0"/>
              <a:t>Background of Corinth.</a:t>
            </a:r>
          </a:p>
          <a:p>
            <a:pPr lvl="1"/>
            <a:r>
              <a:rPr lang="en-US" sz="3400" dirty="0"/>
              <a:t>Unable to fully break with the culture from which it came, the church at Corinth was exceptionally factional.</a:t>
            </a:r>
          </a:p>
          <a:p>
            <a:pPr lvl="2"/>
            <a:r>
              <a:rPr lang="en-US" sz="3200" dirty="0"/>
              <a:t>This showed its carnality and immaturity.</a:t>
            </a:r>
          </a:p>
          <a:p>
            <a:pPr lvl="2"/>
            <a:r>
              <a:rPr lang="en-US" sz="3200" dirty="0"/>
              <a:t>After the gifted Apollos had ministered in the church for some time, a group of his admirers established a clique and had little to do with the rest of the church.</a:t>
            </a:r>
          </a:p>
        </p:txBody>
      </p:sp>
    </p:spTree>
    <p:extLst>
      <p:ext uri="{BB962C8B-B14F-4D97-AF65-F5344CB8AC3E}">
        <p14:creationId xmlns:p14="http://schemas.microsoft.com/office/powerpoint/2010/main" val="21774322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9E8546-B421-CC3A-F645-E907A0DD9D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D94C0A-769F-500D-C05F-C1FD8E6B2A3D}"/>
              </a:ext>
            </a:extLst>
          </p:cNvPr>
          <p:cNvSpPr>
            <a:spLocks noGrp="1"/>
          </p:cNvSpPr>
          <p:nvPr>
            <p:ph type="title"/>
          </p:nvPr>
        </p:nvSpPr>
        <p:spPr>
          <a:xfrm>
            <a:off x="838200" y="365125"/>
            <a:ext cx="10515600" cy="1111983"/>
          </a:xfrm>
        </p:spPr>
        <p:txBody>
          <a:bodyPr>
            <a:normAutofit/>
          </a:bodyPr>
          <a:lstStyle/>
          <a:p>
            <a:pPr algn="ctr"/>
            <a:r>
              <a:rPr lang="en-US" sz="6000" dirty="0"/>
              <a:t>I Corinthians</a:t>
            </a:r>
          </a:p>
        </p:txBody>
      </p:sp>
      <p:sp>
        <p:nvSpPr>
          <p:cNvPr id="3" name="Content Placeholder 2">
            <a:extLst>
              <a:ext uri="{FF2B5EF4-FFF2-40B4-BE49-F238E27FC236}">
                <a16:creationId xmlns:a16="http://schemas.microsoft.com/office/drawing/2014/main" id="{DB1F40C6-A277-C4C3-3BCA-E5D69177F586}"/>
              </a:ext>
            </a:extLst>
          </p:cNvPr>
          <p:cNvSpPr>
            <a:spLocks noGrp="1"/>
          </p:cNvSpPr>
          <p:nvPr>
            <p:ph idx="1"/>
          </p:nvPr>
        </p:nvSpPr>
        <p:spPr>
          <a:xfrm>
            <a:off x="838200" y="1477108"/>
            <a:ext cx="10515600" cy="4699855"/>
          </a:xfrm>
        </p:spPr>
        <p:txBody>
          <a:bodyPr>
            <a:normAutofit lnSpcReduction="10000"/>
          </a:bodyPr>
          <a:lstStyle/>
          <a:p>
            <a:pPr lvl="1"/>
            <a:r>
              <a:rPr lang="en-US" sz="3400" dirty="0"/>
              <a:t>Another group developed that was loyal to Paul, another claimed special allegiance to Peter, and still another to Christ alone.</a:t>
            </a:r>
          </a:p>
          <a:p>
            <a:r>
              <a:rPr lang="en-US" sz="3600" dirty="0"/>
              <a:t>The most serious problem of the Corinthian church was worldliness, an unwillingness to divorce the culture around them.</a:t>
            </a:r>
          </a:p>
          <a:p>
            <a:pPr lvl="1"/>
            <a:r>
              <a:rPr lang="en-US" sz="3400" dirty="0"/>
              <a:t>Most of the believers could not consistently separate themselves from their old, selfish, immoral, and pagan ways.</a:t>
            </a:r>
          </a:p>
        </p:txBody>
      </p:sp>
    </p:spTree>
    <p:extLst>
      <p:ext uri="{BB962C8B-B14F-4D97-AF65-F5344CB8AC3E}">
        <p14:creationId xmlns:p14="http://schemas.microsoft.com/office/powerpoint/2010/main" val="3208280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534478-8A67-72C2-021E-D707E10858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4652E8-3B9F-B5F0-3EE6-6D5A0F066365}"/>
              </a:ext>
            </a:extLst>
          </p:cNvPr>
          <p:cNvSpPr>
            <a:spLocks noGrp="1"/>
          </p:cNvSpPr>
          <p:nvPr>
            <p:ph type="title"/>
          </p:nvPr>
        </p:nvSpPr>
        <p:spPr>
          <a:xfrm>
            <a:off x="838200" y="365125"/>
            <a:ext cx="10515600" cy="1111983"/>
          </a:xfrm>
        </p:spPr>
        <p:txBody>
          <a:bodyPr>
            <a:normAutofit/>
          </a:bodyPr>
          <a:lstStyle/>
          <a:p>
            <a:pPr algn="ctr"/>
            <a:r>
              <a:rPr lang="en-US" sz="6000" dirty="0"/>
              <a:t>I Corinthians</a:t>
            </a:r>
          </a:p>
        </p:txBody>
      </p:sp>
      <p:sp>
        <p:nvSpPr>
          <p:cNvPr id="3" name="Content Placeholder 2">
            <a:extLst>
              <a:ext uri="{FF2B5EF4-FFF2-40B4-BE49-F238E27FC236}">
                <a16:creationId xmlns:a16="http://schemas.microsoft.com/office/drawing/2014/main" id="{C22B86C4-B7E6-2A22-928E-CE933226D52D}"/>
              </a:ext>
            </a:extLst>
          </p:cNvPr>
          <p:cNvSpPr>
            <a:spLocks noGrp="1"/>
          </p:cNvSpPr>
          <p:nvPr>
            <p:ph idx="1"/>
          </p:nvPr>
        </p:nvSpPr>
        <p:spPr>
          <a:xfrm>
            <a:off x="838200" y="1477108"/>
            <a:ext cx="10515600" cy="4699855"/>
          </a:xfrm>
        </p:spPr>
        <p:txBody>
          <a:bodyPr>
            <a:normAutofit/>
          </a:bodyPr>
          <a:lstStyle/>
          <a:p>
            <a:pPr lvl="1"/>
            <a:r>
              <a:rPr lang="en-US" sz="3400" dirty="0"/>
              <a:t>It became necessary for Paul to write to correct this.</a:t>
            </a:r>
          </a:p>
          <a:p>
            <a:r>
              <a:rPr lang="en-US" sz="3600" dirty="0"/>
              <a:t>Carnal Corinth was the sin center of the Roman Empire in Paul’s day.</a:t>
            </a:r>
          </a:p>
          <a:p>
            <a:pPr lvl="1"/>
            <a:r>
              <a:rPr lang="en-US" sz="3400" dirty="0"/>
              <a:t>Because the people in this church were not separating from the worldliness of this culture, they were misusing the gifts of the Holy Spirit.</a:t>
            </a:r>
          </a:p>
          <a:p>
            <a:pPr lvl="1"/>
            <a:endParaRPr lang="en-US" sz="3400" dirty="0"/>
          </a:p>
        </p:txBody>
      </p:sp>
    </p:spTree>
    <p:extLst>
      <p:ext uri="{BB962C8B-B14F-4D97-AF65-F5344CB8AC3E}">
        <p14:creationId xmlns:p14="http://schemas.microsoft.com/office/powerpoint/2010/main" val="3738682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FFAE52-BFD8-0227-ED9F-049A4176CE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14207B-A242-E994-C885-B43DD7F910DF}"/>
              </a:ext>
            </a:extLst>
          </p:cNvPr>
          <p:cNvSpPr>
            <a:spLocks noGrp="1"/>
          </p:cNvSpPr>
          <p:nvPr>
            <p:ph type="title"/>
          </p:nvPr>
        </p:nvSpPr>
        <p:spPr>
          <a:xfrm>
            <a:off x="838200" y="365125"/>
            <a:ext cx="10515600" cy="1111983"/>
          </a:xfrm>
        </p:spPr>
        <p:txBody>
          <a:bodyPr>
            <a:normAutofit/>
          </a:bodyPr>
          <a:lstStyle/>
          <a:p>
            <a:pPr algn="ctr"/>
            <a:r>
              <a:rPr lang="en-US" sz="6000" dirty="0"/>
              <a:t>I Corinthians</a:t>
            </a:r>
          </a:p>
        </p:txBody>
      </p:sp>
      <p:sp>
        <p:nvSpPr>
          <p:cNvPr id="3" name="Content Placeholder 2">
            <a:extLst>
              <a:ext uri="{FF2B5EF4-FFF2-40B4-BE49-F238E27FC236}">
                <a16:creationId xmlns:a16="http://schemas.microsoft.com/office/drawing/2014/main" id="{4BDDDD3E-1CE1-EF2B-3CBA-7E9E7CF38137}"/>
              </a:ext>
            </a:extLst>
          </p:cNvPr>
          <p:cNvSpPr>
            <a:spLocks noGrp="1"/>
          </p:cNvSpPr>
          <p:nvPr>
            <p:ph idx="1"/>
          </p:nvPr>
        </p:nvSpPr>
        <p:spPr>
          <a:xfrm>
            <a:off x="838200" y="1477108"/>
            <a:ext cx="10515600" cy="4699855"/>
          </a:xfrm>
        </p:spPr>
        <p:txBody>
          <a:bodyPr>
            <a:normAutofit/>
          </a:bodyPr>
          <a:lstStyle/>
          <a:p>
            <a:pPr lvl="1"/>
            <a:r>
              <a:rPr lang="en-US" sz="3400" dirty="0"/>
              <a:t>The right understanding and expression of genuine, godly love was mandatory to right use of the gifts and even to right knowledge about all the things of God.</a:t>
            </a:r>
          </a:p>
          <a:p>
            <a:pPr lvl="1"/>
            <a:r>
              <a:rPr lang="en-US" sz="3400" dirty="0"/>
              <a:t>We will start this adventure in the “Spiritual” with Chapter 12.</a:t>
            </a:r>
          </a:p>
        </p:txBody>
      </p:sp>
    </p:spTree>
    <p:extLst>
      <p:ext uri="{BB962C8B-B14F-4D97-AF65-F5344CB8AC3E}">
        <p14:creationId xmlns:p14="http://schemas.microsoft.com/office/powerpoint/2010/main" val="30149654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CE78B2-20B1-9C63-9BA6-6D5CFCD21D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33BF53-947D-398C-3742-142184AC2C9F}"/>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D5F1EEF5-66DA-7357-32DB-313D3867BB27}"/>
              </a:ext>
            </a:extLst>
          </p:cNvPr>
          <p:cNvSpPr>
            <a:spLocks noGrp="1"/>
          </p:cNvSpPr>
          <p:nvPr>
            <p:ph idx="1"/>
          </p:nvPr>
        </p:nvSpPr>
        <p:spPr>
          <a:xfrm>
            <a:off x="838200" y="1477108"/>
            <a:ext cx="10515600" cy="4699855"/>
          </a:xfrm>
        </p:spPr>
        <p:txBody>
          <a:bodyPr>
            <a:normAutofit/>
          </a:bodyPr>
          <a:lstStyle/>
          <a:p>
            <a:r>
              <a:rPr lang="en-US" sz="3600" dirty="0"/>
              <a:t>“Now concerning spiritual </a:t>
            </a:r>
            <a:r>
              <a:rPr lang="en-US" sz="3600" i="1" dirty="0"/>
              <a:t>gifts</a:t>
            </a:r>
            <a:r>
              <a:rPr lang="en-US" sz="3600" dirty="0"/>
              <a:t>, brethren, I would not have you ignorant” vs. 1</a:t>
            </a:r>
          </a:p>
          <a:p>
            <a:pPr lvl="1"/>
            <a:r>
              <a:rPr lang="en-US" sz="3400" dirty="0"/>
              <a:t>The word “gifts” in this verse is not in the original Greek.</a:t>
            </a:r>
          </a:p>
          <a:p>
            <a:pPr lvl="1"/>
            <a:r>
              <a:rPr lang="en-US" sz="3400" dirty="0"/>
              <a:t>That does not change the meaning of this verse, but we need to understand what the Holy Spirit said to Paul concerning this.</a:t>
            </a:r>
          </a:p>
        </p:txBody>
      </p:sp>
    </p:spTree>
    <p:extLst>
      <p:ext uri="{BB962C8B-B14F-4D97-AF65-F5344CB8AC3E}">
        <p14:creationId xmlns:p14="http://schemas.microsoft.com/office/powerpoint/2010/main" val="32455218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246289-B1E1-1D9B-EF42-CDEDA2F5B0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C9CE1E-11F4-B632-1F4F-6599E3718B6E}"/>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AB51D8DD-B9AB-7C40-00A0-6BAB36F8C649}"/>
              </a:ext>
            </a:extLst>
          </p:cNvPr>
          <p:cNvSpPr>
            <a:spLocks noGrp="1"/>
          </p:cNvSpPr>
          <p:nvPr>
            <p:ph idx="1"/>
          </p:nvPr>
        </p:nvSpPr>
        <p:spPr>
          <a:xfrm>
            <a:off x="838200" y="1477108"/>
            <a:ext cx="10515600" cy="4699855"/>
          </a:xfrm>
        </p:spPr>
        <p:txBody>
          <a:bodyPr>
            <a:normAutofit lnSpcReduction="10000"/>
          </a:bodyPr>
          <a:lstStyle/>
          <a:p>
            <a:r>
              <a:rPr lang="en-US" sz="3600" dirty="0"/>
              <a:t>The Greek word “Spiritual” is: “</a:t>
            </a:r>
            <a:r>
              <a:rPr lang="en-US" sz="3600" dirty="0" err="1"/>
              <a:t>pneumatikós</a:t>
            </a:r>
            <a:r>
              <a:rPr lang="en-US" sz="3600" dirty="0"/>
              <a:t>”</a:t>
            </a:r>
          </a:p>
          <a:p>
            <a:pPr lvl="1"/>
            <a:r>
              <a:rPr lang="en-US" sz="3400" dirty="0"/>
              <a:t> Thoughts, opinions, precepts, maxims, ascribable to the Holy Spirit working in the soul.</a:t>
            </a:r>
          </a:p>
          <a:p>
            <a:pPr lvl="1"/>
            <a:r>
              <a:rPr lang="en-US" sz="3400" dirty="0"/>
              <a:t>It’s like an endowment: a quality or ability possessed or inherited by someone.</a:t>
            </a:r>
          </a:p>
          <a:p>
            <a:pPr lvl="1"/>
            <a:r>
              <a:rPr lang="en-US" sz="3400" dirty="0"/>
              <a:t>It has to do with our born again spirit.</a:t>
            </a:r>
          </a:p>
          <a:p>
            <a:pPr lvl="1"/>
            <a:r>
              <a:rPr lang="en-US" sz="3400" dirty="0"/>
              <a:t>This is why only a person who has been “born again” can have these abilities.</a:t>
            </a:r>
          </a:p>
        </p:txBody>
      </p:sp>
    </p:spTree>
    <p:extLst>
      <p:ext uri="{BB962C8B-B14F-4D97-AF65-F5344CB8AC3E}">
        <p14:creationId xmlns:p14="http://schemas.microsoft.com/office/powerpoint/2010/main" val="32859257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54F204-4C7A-FC9D-22CF-86C51056F6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CEB261-1591-F794-2167-5A550759FA2B}"/>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64BF5592-910C-DF1F-01E6-D798A3C08D71}"/>
              </a:ext>
            </a:extLst>
          </p:cNvPr>
          <p:cNvSpPr>
            <a:spLocks noGrp="1"/>
          </p:cNvSpPr>
          <p:nvPr>
            <p:ph idx="1"/>
          </p:nvPr>
        </p:nvSpPr>
        <p:spPr>
          <a:xfrm>
            <a:off x="838200" y="1477108"/>
            <a:ext cx="10515600" cy="4699855"/>
          </a:xfrm>
        </p:spPr>
        <p:txBody>
          <a:bodyPr>
            <a:normAutofit/>
          </a:bodyPr>
          <a:lstStyle/>
          <a:p>
            <a:r>
              <a:rPr lang="en-US" sz="3600" dirty="0"/>
              <a:t>Paul calls his readers “brothers” (which includes “sisters” in the way he writes).</a:t>
            </a:r>
          </a:p>
          <a:p>
            <a:pPr lvl="1"/>
            <a:r>
              <a:rPr lang="en-US" sz="3400" dirty="0"/>
              <a:t>He is writing to Christians; he is not writing to unbelievers.</a:t>
            </a:r>
          </a:p>
          <a:p>
            <a:pPr lvl="1"/>
            <a:r>
              <a:rPr lang="en-US" sz="3400" dirty="0"/>
              <a:t>As we look at these “gifts,” we have to understand that they are given to our “born again” spirit.</a:t>
            </a:r>
          </a:p>
          <a:p>
            <a:pPr lvl="1"/>
            <a:r>
              <a:rPr lang="en-US" sz="3400" dirty="0"/>
              <a:t>It is our “spirit” that is given something.</a:t>
            </a:r>
          </a:p>
        </p:txBody>
      </p:sp>
    </p:spTree>
    <p:extLst>
      <p:ext uri="{BB962C8B-B14F-4D97-AF65-F5344CB8AC3E}">
        <p14:creationId xmlns:p14="http://schemas.microsoft.com/office/powerpoint/2010/main" val="5271744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53737F-67AB-52C6-6D9E-D2259D1CA6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740F6D-98B5-FF53-F03C-21ADED579DD5}"/>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8F5C8780-27DA-AA27-ABEC-8B82C5D3DE8B}"/>
              </a:ext>
            </a:extLst>
          </p:cNvPr>
          <p:cNvSpPr>
            <a:spLocks noGrp="1"/>
          </p:cNvSpPr>
          <p:nvPr>
            <p:ph idx="1"/>
          </p:nvPr>
        </p:nvSpPr>
        <p:spPr>
          <a:xfrm>
            <a:off x="838200" y="1477108"/>
            <a:ext cx="10515600" cy="4699855"/>
          </a:xfrm>
        </p:spPr>
        <p:txBody>
          <a:bodyPr>
            <a:normAutofit/>
          </a:bodyPr>
          <a:lstStyle/>
          <a:p>
            <a:r>
              <a:rPr lang="en-US" sz="3600" dirty="0"/>
              <a:t>We do not earn these gifts.</a:t>
            </a:r>
          </a:p>
          <a:p>
            <a:pPr lvl="1"/>
            <a:r>
              <a:rPr lang="en-US" sz="3400" dirty="0"/>
              <a:t>God has given them to us according to His wisdom and purposes.</a:t>
            </a:r>
          </a:p>
          <a:p>
            <a:pPr lvl="1"/>
            <a:r>
              <a:rPr lang="en-US" sz="3400" dirty="0"/>
              <a:t>Paul is writing this chapter so that the people of Corinth would not be ignorant about things pertaining to the Holy Spirit.</a:t>
            </a:r>
          </a:p>
          <a:p>
            <a:pPr lvl="1"/>
            <a:r>
              <a:rPr lang="en-US" sz="3400" dirty="0"/>
              <a:t>Neither should we be ignorant.</a:t>
            </a:r>
          </a:p>
          <a:p>
            <a:pPr lvl="1"/>
            <a:endParaRPr lang="en-US" sz="3400" dirty="0"/>
          </a:p>
        </p:txBody>
      </p:sp>
    </p:spTree>
    <p:extLst>
      <p:ext uri="{BB962C8B-B14F-4D97-AF65-F5344CB8AC3E}">
        <p14:creationId xmlns:p14="http://schemas.microsoft.com/office/powerpoint/2010/main" val="658511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E60E1-D88B-33DB-9DBD-9F673E170117}"/>
              </a:ext>
            </a:extLst>
          </p:cNvPr>
          <p:cNvSpPr>
            <a:spLocks noGrp="1"/>
          </p:cNvSpPr>
          <p:nvPr>
            <p:ph type="title"/>
          </p:nvPr>
        </p:nvSpPr>
        <p:spPr>
          <a:xfrm>
            <a:off x="838200" y="365125"/>
            <a:ext cx="10515600" cy="1111983"/>
          </a:xfrm>
        </p:spPr>
        <p:txBody>
          <a:bodyPr>
            <a:normAutofit/>
          </a:bodyPr>
          <a:lstStyle/>
          <a:p>
            <a:pPr algn="ctr"/>
            <a:r>
              <a:rPr lang="en-US" sz="6000" dirty="0"/>
              <a:t>Good Gifts</a:t>
            </a:r>
          </a:p>
        </p:txBody>
      </p:sp>
      <p:sp>
        <p:nvSpPr>
          <p:cNvPr id="3" name="Content Placeholder 2">
            <a:extLst>
              <a:ext uri="{FF2B5EF4-FFF2-40B4-BE49-F238E27FC236}">
                <a16:creationId xmlns:a16="http://schemas.microsoft.com/office/drawing/2014/main" id="{ECAFBB16-7918-E12F-CE80-1C08E2A51B01}"/>
              </a:ext>
            </a:extLst>
          </p:cNvPr>
          <p:cNvSpPr>
            <a:spLocks noGrp="1"/>
          </p:cNvSpPr>
          <p:nvPr>
            <p:ph idx="1"/>
          </p:nvPr>
        </p:nvSpPr>
        <p:spPr>
          <a:xfrm>
            <a:off x="838200" y="1280160"/>
            <a:ext cx="10515600" cy="4896803"/>
          </a:xfrm>
        </p:spPr>
        <p:txBody>
          <a:bodyPr>
            <a:normAutofit lnSpcReduction="10000"/>
          </a:bodyPr>
          <a:lstStyle/>
          <a:p>
            <a:r>
              <a:rPr lang="en-US" sz="3600" dirty="0"/>
              <a:t>As we approach the matter of Spiritual Gifts, we need to be willing to search the scriptures.</a:t>
            </a:r>
          </a:p>
          <a:p>
            <a:endParaRPr lang="en-US" sz="3600" dirty="0"/>
          </a:p>
          <a:p>
            <a:r>
              <a:rPr lang="en-US" sz="3600" dirty="0"/>
              <a:t>Searching the scriptures, seeking the truth with all readiness of mind, may be the hardest thing.</a:t>
            </a:r>
          </a:p>
          <a:p>
            <a:endParaRPr lang="en-US" sz="3600" dirty="0"/>
          </a:p>
          <a:p>
            <a:r>
              <a:rPr lang="en-US" sz="3600" dirty="0"/>
              <a:t>We need the leading of the Holy Spirit in this matter.</a:t>
            </a:r>
          </a:p>
        </p:txBody>
      </p:sp>
    </p:spTree>
    <p:extLst>
      <p:ext uri="{BB962C8B-B14F-4D97-AF65-F5344CB8AC3E}">
        <p14:creationId xmlns:p14="http://schemas.microsoft.com/office/powerpoint/2010/main" val="11015582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936ADB-D4EE-3B60-7184-E3A6A8C881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72CA50-68EA-896C-39F8-999D434CA822}"/>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904E5BFC-E132-A7A4-4CD5-D0A0808DD090}"/>
              </a:ext>
            </a:extLst>
          </p:cNvPr>
          <p:cNvSpPr>
            <a:spLocks noGrp="1"/>
          </p:cNvSpPr>
          <p:nvPr>
            <p:ph idx="1"/>
          </p:nvPr>
        </p:nvSpPr>
        <p:spPr>
          <a:xfrm>
            <a:off x="838200" y="1477108"/>
            <a:ext cx="10515600" cy="4699855"/>
          </a:xfrm>
        </p:spPr>
        <p:txBody>
          <a:bodyPr>
            <a:normAutofit/>
          </a:bodyPr>
          <a:lstStyle/>
          <a:p>
            <a:r>
              <a:rPr lang="en-US" sz="3600" dirty="0"/>
              <a:t>Paul explains that the gifts are for the benefit of fellow believers.</a:t>
            </a:r>
          </a:p>
          <a:p>
            <a:pPr lvl="1"/>
            <a:r>
              <a:rPr lang="en-US" sz="3400" dirty="0"/>
              <a:t>They are not a badge of superiority.</a:t>
            </a:r>
          </a:p>
          <a:p>
            <a:pPr lvl="1"/>
            <a:r>
              <a:rPr lang="en-US" sz="3400" dirty="0"/>
              <a:t>They are not for us individually, but for others.</a:t>
            </a:r>
          </a:p>
          <a:p>
            <a:pPr lvl="1"/>
            <a:r>
              <a:rPr lang="en-US" sz="3400" dirty="0"/>
              <a:t>Paul writes this to get the church at Corinth moving together in harmony, as one.</a:t>
            </a:r>
          </a:p>
          <a:p>
            <a:pPr lvl="1"/>
            <a:r>
              <a:rPr lang="en-US" sz="3400" dirty="0"/>
              <a:t>This is something Satan fears.</a:t>
            </a:r>
          </a:p>
        </p:txBody>
      </p:sp>
    </p:spTree>
    <p:extLst>
      <p:ext uri="{BB962C8B-B14F-4D97-AF65-F5344CB8AC3E}">
        <p14:creationId xmlns:p14="http://schemas.microsoft.com/office/powerpoint/2010/main" val="33283007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4E7298-AEAC-C016-AAB4-E573582F87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5541CD-FF5E-8FC8-5DA2-95FC771B6B58}"/>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D96D62DD-3C5B-6B72-B916-BD7E2096DFA3}"/>
              </a:ext>
            </a:extLst>
          </p:cNvPr>
          <p:cNvSpPr>
            <a:spLocks noGrp="1"/>
          </p:cNvSpPr>
          <p:nvPr>
            <p:ph idx="1"/>
          </p:nvPr>
        </p:nvSpPr>
        <p:spPr>
          <a:xfrm>
            <a:off x="838200" y="1477108"/>
            <a:ext cx="10515600" cy="4699855"/>
          </a:xfrm>
        </p:spPr>
        <p:txBody>
          <a:bodyPr>
            <a:normAutofit/>
          </a:bodyPr>
          <a:lstStyle/>
          <a:p>
            <a:pPr lvl="1"/>
            <a:r>
              <a:rPr lang="en-US" sz="3400" dirty="0"/>
              <a:t>Because Satan fears our unity, it makes our understanding of the Holy Spirit, and the gifts, a prime target of his attacks.</a:t>
            </a:r>
          </a:p>
          <a:p>
            <a:pPr lvl="1"/>
            <a:r>
              <a:rPr lang="en-US" sz="3400" dirty="0"/>
              <a:t>We need to read these verses with dedicated care.</a:t>
            </a:r>
          </a:p>
          <a:p>
            <a:pPr lvl="1"/>
            <a:r>
              <a:rPr lang="en-US" sz="3400" dirty="0"/>
              <a:t>We need to be ready to hear what God is telling us, not what we want to hear.</a:t>
            </a:r>
          </a:p>
        </p:txBody>
      </p:sp>
    </p:spTree>
    <p:extLst>
      <p:ext uri="{BB962C8B-B14F-4D97-AF65-F5344CB8AC3E}">
        <p14:creationId xmlns:p14="http://schemas.microsoft.com/office/powerpoint/2010/main" val="22631944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5E5DF6-2DF3-2543-2FE5-B1DA99F0FB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CED9DE-2FFB-4724-8168-F06482C639E4}"/>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A49EF7DF-41A1-0F7E-40E0-3886D8C6EDE7}"/>
              </a:ext>
            </a:extLst>
          </p:cNvPr>
          <p:cNvSpPr>
            <a:spLocks noGrp="1"/>
          </p:cNvSpPr>
          <p:nvPr>
            <p:ph idx="1"/>
          </p:nvPr>
        </p:nvSpPr>
        <p:spPr>
          <a:xfrm>
            <a:off x="838200" y="1477108"/>
            <a:ext cx="10515600" cy="4699855"/>
          </a:xfrm>
        </p:spPr>
        <p:txBody>
          <a:bodyPr>
            <a:normAutofit/>
          </a:bodyPr>
          <a:lstStyle/>
          <a:p>
            <a:r>
              <a:rPr lang="en-US" sz="3600" dirty="0"/>
              <a:t>There are two errors that people commonly make regarding the spiritual gifts.</a:t>
            </a:r>
          </a:p>
          <a:p>
            <a:pPr lvl="1"/>
            <a:r>
              <a:rPr lang="en-US" sz="3400" dirty="0"/>
              <a:t>1. They make the mistake of ignoring them.</a:t>
            </a:r>
          </a:p>
          <a:p>
            <a:pPr lvl="1"/>
            <a:r>
              <a:rPr lang="en-US" sz="3400" dirty="0"/>
              <a:t>2. They place unhealthy emphasis on one gift over another.</a:t>
            </a:r>
          </a:p>
          <a:p>
            <a:r>
              <a:rPr lang="en-US" sz="3600" dirty="0"/>
              <a:t>You can find both errors in churches.</a:t>
            </a:r>
          </a:p>
        </p:txBody>
      </p:sp>
    </p:spTree>
    <p:extLst>
      <p:ext uri="{BB962C8B-B14F-4D97-AF65-F5344CB8AC3E}">
        <p14:creationId xmlns:p14="http://schemas.microsoft.com/office/powerpoint/2010/main" val="7716798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0FDCA-574B-8507-0254-314B0CB2E6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D9355C-A70D-3826-0082-4FAC239E406D}"/>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E2EE3FCF-5EDF-B00B-61B0-147A45EB9632}"/>
              </a:ext>
            </a:extLst>
          </p:cNvPr>
          <p:cNvSpPr>
            <a:spLocks noGrp="1"/>
          </p:cNvSpPr>
          <p:nvPr>
            <p:ph idx="1"/>
          </p:nvPr>
        </p:nvSpPr>
        <p:spPr>
          <a:xfrm>
            <a:off x="838200" y="1477108"/>
            <a:ext cx="10515600" cy="4699855"/>
          </a:xfrm>
        </p:spPr>
        <p:txBody>
          <a:bodyPr>
            <a:normAutofit lnSpcReduction="10000"/>
          </a:bodyPr>
          <a:lstStyle/>
          <a:p>
            <a:r>
              <a:rPr lang="en-US" sz="3600" dirty="0"/>
              <a:t>The first thing Paul does is remind the Corinthians how to recognize the Spirit of God verses other deceptive spirits out there.</a:t>
            </a:r>
          </a:p>
          <a:p>
            <a:pPr lvl="1"/>
            <a:r>
              <a:rPr lang="en-US" sz="3400" dirty="0"/>
              <a:t>Vs. 2-3: “You know that you were Gentiles, carried away unto these dumb idols, even as you were led. Wherefore I give you to understand that no man speaking by the Spirit of God calls Jesus accursed: and that no man can say that Jesus is the Lord but by the Holy Spirit.”</a:t>
            </a:r>
          </a:p>
        </p:txBody>
      </p:sp>
    </p:spTree>
    <p:extLst>
      <p:ext uri="{BB962C8B-B14F-4D97-AF65-F5344CB8AC3E}">
        <p14:creationId xmlns:p14="http://schemas.microsoft.com/office/powerpoint/2010/main" val="11756031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339F0E-3C28-1432-A05D-446DCB18AC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086A5C-D3F4-2565-614C-707D6076D0F4}"/>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A427E70C-1F07-1460-D123-DE9C7121242A}"/>
              </a:ext>
            </a:extLst>
          </p:cNvPr>
          <p:cNvSpPr>
            <a:spLocks noGrp="1"/>
          </p:cNvSpPr>
          <p:nvPr>
            <p:ph idx="1"/>
          </p:nvPr>
        </p:nvSpPr>
        <p:spPr>
          <a:xfrm>
            <a:off x="838200" y="1477108"/>
            <a:ext cx="10515600" cy="4699855"/>
          </a:xfrm>
        </p:spPr>
        <p:txBody>
          <a:bodyPr>
            <a:normAutofit/>
          </a:bodyPr>
          <a:lstStyle/>
          <a:p>
            <a:r>
              <a:rPr lang="en-US" sz="3600" dirty="0"/>
              <a:t>Paul gives us a litmus test:</a:t>
            </a:r>
          </a:p>
          <a:p>
            <a:pPr lvl="1"/>
            <a:r>
              <a:rPr lang="en-US" sz="3400" dirty="0"/>
              <a:t>Those who recognize that Jesus is Lord do so by the Holy Spirit.</a:t>
            </a:r>
          </a:p>
          <a:p>
            <a:pPr lvl="1"/>
            <a:r>
              <a:rPr lang="en-US" sz="3400" dirty="0"/>
              <a:t>And, anybody who curses Jesus Christ, or says He is a curse, is not speaking by the Holy Spirit.</a:t>
            </a:r>
          </a:p>
          <a:p>
            <a:r>
              <a:rPr lang="en-US" sz="3600" dirty="0"/>
              <a:t>Confessing that Jesus is Lord, is the Holy Spirit telling your spirit, that Jesus is God.</a:t>
            </a:r>
          </a:p>
        </p:txBody>
      </p:sp>
    </p:spTree>
    <p:extLst>
      <p:ext uri="{BB962C8B-B14F-4D97-AF65-F5344CB8AC3E}">
        <p14:creationId xmlns:p14="http://schemas.microsoft.com/office/powerpoint/2010/main" val="28918274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A85E5C-56B2-9A07-5A43-CE98CEFB4A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6E5E26-9207-5401-B734-3321E1388230}"/>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6BA5245D-327D-19CE-DF9E-569A68E39E39}"/>
              </a:ext>
            </a:extLst>
          </p:cNvPr>
          <p:cNvSpPr>
            <a:spLocks noGrp="1"/>
          </p:cNvSpPr>
          <p:nvPr>
            <p:ph idx="1"/>
          </p:nvPr>
        </p:nvSpPr>
        <p:spPr>
          <a:xfrm>
            <a:off x="838200" y="1477108"/>
            <a:ext cx="10515600" cy="4699855"/>
          </a:xfrm>
        </p:spPr>
        <p:txBody>
          <a:bodyPr>
            <a:normAutofit/>
          </a:bodyPr>
          <a:lstStyle/>
          <a:p>
            <a:r>
              <a:rPr lang="en-US" sz="3600" dirty="0"/>
              <a:t>Is it possible for people to loosely call Jesus “lord” and even do works for Him, yet have no Holy Spirit within them?</a:t>
            </a:r>
          </a:p>
        </p:txBody>
      </p:sp>
    </p:spTree>
    <p:extLst>
      <p:ext uri="{BB962C8B-B14F-4D97-AF65-F5344CB8AC3E}">
        <p14:creationId xmlns:p14="http://schemas.microsoft.com/office/powerpoint/2010/main" val="21952166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C4824F-018B-0F63-3072-17508A2D58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AC8E6D-F085-1076-BBA1-B17B6CD2710D}"/>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BADB2BE8-ECB6-AAFC-22BE-11DD2877C983}"/>
              </a:ext>
            </a:extLst>
          </p:cNvPr>
          <p:cNvSpPr>
            <a:spLocks noGrp="1"/>
          </p:cNvSpPr>
          <p:nvPr>
            <p:ph idx="1"/>
          </p:nvPr>
        </p:nvSpPr>
        <p:spPr>
          <a:xfrm>
            <a:off x="838200" y="1477108"/>
            <a:ext cx="10515600" cy="4699855"/>
          </a:xfrm>
        </p:spPr>
        <p:txBody>
          <a:bodyPr>
            <a:normAutofit/>
          </a:bodyPr>
          <a:lstStyle/>
          <a:p>
            <a:r>
              <a:rPr lang="en-US" sz="3600" dirty="0"/>
              <a:t>YES it is.</a:t>
            </a:r>
          </a:p>
          <a:p>
            <a:pPr lvl="1"/>
            <a:r>
              <a:rPr lang="en-US" sz="3400" dirty="0"/>
              <a:t>This is a terrifying prospect.</a:t>
            </a:r>
          </a:p>
          <a:p>
            <a:pPr lvl="1"/>
            <a:r>
              <a:rPr lang="en-US" sz="3400" dirty="0"/>
              <a:t>Evil people who call Jesus “Lord”, but actually worshiping themselves</a:t>
            </a:r>
            <a:r>
              <a:rPr lang="en-US" sz="3400"/>
              <a:t>, will show </a:t>
            </a:r>
            <a:r>
              <a:rPr lang="en-US" sz="3400" dirty="0"/>
              <a:t>their true colors.</a:t>
            </a:r>
          </a:p>
          <a:p>
            <a:pPr lvl="1"/>
            <a:r>
              <a:rPr lang="en-US" sz="3400" dirty="0"/>
              <a:t>Those who will not recognize the Lordship of Jesus Christ, well, the Holy Spirit is not leading them.</a:t>
            </a:r>
          </a:p>
        </p:txBody>
      </p:sp>
    </p:spTree>
    <p:extLst>
      <p:ext uri="{BB962C8B-B14F-4D97-AF65-F5344CB8AC3E}">
        <p14:creationId xmlns:p14="http://schemas.microsoft.com/office/powerpoint/2010/main" val="17349944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515937-3ACD-2B44-483D-EC2CC5CE5B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9669C5-B6C3-C011-715D-3EFE1623DB8B}"/>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EAE6256F-2047-38B0-B025-3FA5A22CABDC}"/>
              </a:ext>
            </a:extLst>
          </p:cNvPr>
          <p:cNvSpPr>
            <a:spLocks noGrp="1"/>
          </p:cNvSpPr>
          <p:nvPr>
            <p:ph idx="1"/>
          </p:nvPr>
        </p:nvSpPr>
        <p:spPr>
          <a:xfrm>
            <a:off x="838200" y="1477108"/>
            <a:ext cx="10515600" cy="4699855"/>
          </a:xfrm>
        </p:spPr>
        <p:txBody>
          <a:bodyPr>
            <a:normAutofit/>
          </a:bodyPr>
          <a:lstStyle/>
          <a:p>
            <a:r>
              <a:rPr lang="en-US" sz="3600" dirty="0"/>
              <a:t>Diversity of Gifts – vs. 4-7</a:t>
            </a:r>
          </a:p>
          <a:p>
            <a:pPr lvl="1"/>
            <a:r>
              <a:rPr lang="en-US" sz="3400" dirty="0"/>
              <a:t>Now there are diversities of gifts, but the same Spirit.  And there are differences of administrations (ministries), but the same Lord. And there are diversities of operations, but it is the same God which works in all. But the manifestation of the Spirit is given to every man ‘to profit withal’ (or “for our profit“)</a:t>
            </a:r>
          </a:p>
        </p:txBody>
      </p:sp>
    </p:spTree>
    <p:extLst>
      <p:ext uri="{BB962C8B-B14F-4D97-AF65-F5344CB8AC3E}">
        <p14:creationId xmlns:p14="http://schemas.microsoft.com/office/powerpoint/2010/main" val="24136348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7F115E-1DDB-2292-68E3-72DAD7CDB8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6B4874-30F8-324E-1F1F-E0D4C07A8BD2}"/>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72E8D385-3F3C-33AC-400A-F07EDBE05C81}"/>
              </a:ext>
            </a:extLst>
          </p:cNvPr>
          <p:cNvSpPr>
            <a:spLocks noGrp="1"/>
          </p:cNvSpPr>
          <p:nvPr>
            <p:ph idx="1"/>
          </p:nvPr>
        </p:nvSpPr>
        <p:spPr>
          <a:xfrm>
            <a:off x="838200" y="1477108"/>
            <a:ext cx="10515600" cy="4699855"/>
          </a:xfrm>
        </p:spPr>
        <p:txBody>
          <a:bodyPr>
            <a:normAutofit/>
          </a:bodyPr>
          <a:lstStyle/>
          <a:p>
            <a:r>
              <a:rPr lang="en-US" sz="3600" dirty="0"/>
              <a:t>Notice that the Trinity is at work here to bring about unity.</a:t>
            </a:r>
          </a:p>
          <a:p>
            <a:pPr lvl="1"/>
            <a:r>
              <a:rPr lang="en-US" sz="3400" dirty="0"/>
              <a:t>The Holy Spirit is mentioned first: “There are diversities of gifts, but the same Spirit.”</a:t>
            </a:r>
          </a:p>
          <a:p>
            <a:pPr lvl="1"/>
            <a:r>
              <a:rPr lang="en-US" sz="3400" dirty="0"/>
              <a:t>The Holy Spirit distributes the gifts.</a:t>
            </a:r>
          </a:p>
        </p:txBody>
      </p:sp>
    </p:spTree>
    <p:extLst>
      <p:ext uri="{BB962C8B-B14F-4D97-AF65-F5344CB8AC3E}">
        <p14:creationId xmlns:p14="http://schemas.microsoft.com/office/powerpoint/2010/main" val="9477207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EA9CAB-33D6-8681-366E-37A60B5BC3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56C46F-99F3-F5B7-32EC-0E71B3E9F511}"/>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BC4D1AD3-0C71-19A6-D191-FDC229D4ADAB}"/>
              </a:ext>
            </a:extLst>
          </p:cNvPr>
          <p:cNvSpPr>
            <a:spLocks noGrp="1"/>
          </p:cNvSpPr>
          <p:nvPr>
            <p:ph idx="1"/>
          </p:nvPr>
        </p:nvSpPr>
        <p:spPr>
          <a:xfrm>
            <a:off x="838200" y="1477108"/>
            <a:ext cx="10515600" cy="4699855"/>
          </a:xfrm>
        </p:spPr>
        <p:txBody>
          <a:bodyPr>
            <a:normAutofit/>
          </a:bodyPr>
          <a:lstStyle/>
          <a:p>
            <a:pPr lvl="1"/>
            <a:r>
              <a:rPr lang="en-US" sz="3400" dirty="0"/>
              <a:t>“There are differences of ministries, but the same Lord” — that is the Lord Jesus Christ.</a:t>
            </a:r>
          </a:p>
          <a:p>
            <a:pPr lvl="1"/>
            <a:r>
              <a:rPr lang="en-US" sz="3400" dirty="0"/>
              <a:t>The Spirit of God is the one who bestows the gifts, but the Lord Jesus Christ is the one who administers the gifts.</a:t>
            </a:r>
          </a:p>
        </p:txBody>
      </p:sp>
    </p:spTree>
    <p:extLst>
      <p:ext uri="{BB962C8B-B14F-4D97-AF65-F5344CB8AC3E}">
        <p14:creationId xmlns:p14="http://schemas.microsoft.com/office/powerpoint/2010/main" val="1130812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E60E1-D88B-33DB-9DBD-9F673E170117}"/>
              </a:ext>
            </a:extLst>
          </p:cNvPr>
          <p:cNvSpPr>
            <a:spLocks noGrp="1"/>
          </p:cNvSpPr>
          <p:nvPr>
            <p:ph type="title"/>
          </p:nvPr>
        </p:nvSpPr>
        <p:spPr>
          <a:xfrm>
            <a:off x="838200" y="365125"/>
            <a:ext cx="10515600" cy="1111983"/>
          </a:xfrm>
        </p:spPr>
        <p:txBody>
          <a:bodyPr>
            <a:normAutofit/>
          </a:bodyPr>
          <a:lstStyle/>
          <a:p>
            <a:pPr algn="ctr"/>
            <a:r>
              <a:rPr lang="en-US" sz="6000" dirty="0"/>
              <a:t>Good Gifts</a:t>
            </a:r>
          </a:p>
        </p:txBody>
      </p:sp>
      <p:sp>
        <p:nvSpPr>
          <p:cNvPr id="3" name="Content Placeholder 2">
            <a:extLst>
              <a:ext uri="{FF2B5EF4-FFF2-40B4-BE49-F238E27FC236}">
                <a16:creationId xmlns:a16="http://schemas.microsoft.com/office/drawing/2014/main" id="{ECAFBB16-7918-E12F-CE80-1C08E2A51B01}"/>
              </a:ext>
            </a:extLst>
          </p:cNvPr>
          <p:cNvSpPr>
            <a:spLocks noGrp="1"/>
          </p:cNvSpPr>
          <p:nvPr>
            <p:ph idx="1"/>
          </p:nvPr>
        </p:nvSpPr>
        <p:spPr>
          <a:xfrm>
            <a:off x="838200" y="1294228"/>
            <a:ext cx="10515600" cy="4882735"/>
          </a:xfrm>
        </p:spPr>
        <p:txBody>
          <a:bodyPr>
            <a:normAutofit lnSpcReduction="10000"/>
          </a:bodyPr>
          <a:lstStyle/>
          <a:p>
            <a:r>
              <a:rPr lang="en-US" sz="3600" dirty="0"/>
              <a:t>A study of spiritual gifts must begin with an understanding of the Holy Spirit, which means we need to understand the Trinity.</a:t>
            </a:r>
          </a:p>
          <a:p>
            <a:endParaRPr lang="en-US" sz="3600" dirty="0"/>
          </a:p>
          <a:p>
            <a:r>
              <a:rPr lang="en-US" sz="3600" dirty="0"/>
              <a:t>The Holy Spirit isn’t merely an essence or a force or a warm fuzzy feeling.</a:t>
            </a:r>
          </a:p>
          <a:p>
            <a:endParaRPr lang="en-US" sz="3600" dirty="0"/>
          </a:p>
          <a:p>
            <a:r>
              <a:rPr lang="en-US" sz="3600" dirty="0"/>
              <a:t>The Holy Spirit is a person.</a:t>
            </a:r>
          </a:p>
        </p:txBody>
      </p:sp>
    </p:spTree>
    <p:extLst>
      <p:ext uri="{BB962C8B-B14F-4D97-AF65-F5344CB8AC3E}">
        <p14:creationId xmlns:p14="http://schemas.microsoft.com/office/powerpoint/2010/main" val="25729296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A201A0-DB56-0CE4-C500-588049D45B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78DB58-F5EB-AA20-4915-D4B44F6C5AE6}"/>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2F8F88E0-6454-D8D5-D6BA-97673D844480}"/>
              </a:ext>
            </a:extLst>
          </p:cNvPr>
          <p:cNvSpPr>
            <a:spLocks noGrp="1"/>
          </p:cNvSpPr>
          <p:nvPr>
            <p:ph idx="1"/>
          </p:nvPr>
        </p:nvSpPr>
        <p:spPr>
          <a:xfrm>
            <a:off x="838200" y="1477108"/>
            <a:ext cx="10515600" cy="4699855"/>
          </a:xfrm>
        </p:spPr>
        <p:txBody>
          <a:bodyPr>
            <a:normAutofit lnSpcReduction="10000"/>
          </a:bodyPr>
          <a:lstStyle/>
          <a:p>
            <a:pPr lvl="1"/>
            <a:r>
              <a:rPr lang="en-US" sz="3400" dirty="0"/>
              <a:t>Then notice the work of God the Father: “And there are diversities of activities, but it is the same God who works all in all.”</a:t>
            </a:r>
          </a:p>
          <a:p>
            <a:pPr lvl="1"/>
            <a:r>
              <a:rPr lang="en-US" sz="3400" dirty="0"/>
              <a:t>The word translated “activities” is in the Greek </a:t>
            </a:r>
            <a:r>
              <a:rPr lang="en-US" sz="3400" dirty="0" err="1"/>
              <a:t>energema</a:t>
            </a:r>
            <a:r>
              <a:rPr lang="en-US" sz="3400" dirty="0"/>
              <a:t>, energy.</a:t>
            </a:r>
          </a:p>
          <a:p>
            <a:pPr lvl="1"/>
            <a:r>
              <a:rPr lang="en-US" sz="3400" dirty="0"/>
              <a:t>He energizes or gives power for the exercise of the gift.</a:t>
            </a:r>
          </a:p>
          <a:p>
            <a:pPr lvl="1"/>
            <a:r>
              <a:rPr lang="en-US" sz="3400" dirty="0"/>
              <a:t>And God never gives a gift but that He also gives the power to exercise that gift.</a:t>
            </a:r>
          </a:p>
        </p:txBody>
      </p:sp>
    </p:spTree>
    <p:extLst>
      <p:ext uri="{BB962C8B-B14F-4D97-AF65-F5344CB8AC3E}">
        <p14:creationId xmlns:p14="http://schemas.microsoft.com/office/powerpoint/2010/main" val="41452696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1F26D0-EBB5-7DEA-9FFD-1B39AF2ECD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D483DE-23FD-7D5D-3CD8-3A0465240EB9}"/>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029457DB-D610-0B7C-1FF8-04F968CCB9F2}"/>
              </a:ext>
            </a:extLst>
          </p:cNvPr>
          <p:cNvSpPr>
            <a:spLocks noGrp="1"/>
          </p:cNvSpPr>
          <p:nvPr>
            <p:ph idx="1"/>
          </p:nvPr>
        </p:nvSpPr>
        <p:spPr>
          <a:xfrm>
            <a:off x="838200" y="1477108"/>
            <a:ext cx="10515600" cy="4699855"/>
          </a:xfrm>
        </p:spPr>
        <p:txBody>
          <a:bodyPr>
            <a:normAutofit/>
          </a:bodyPr>
          <a:lstStyle/>
          <a:p>
            <a:pPr lvl="1"/>
            <a:r>
              <a:rPr lang="en-US" sz="3400" dirty="0"/>
              <a:t>So here we have something quite interesting: the same Spirit, the same Lord, and the same God the Father.</a:t>
            </a:r>
          </a:p>
          <a:p>
            <a:pPr lvl="1"/>
            <a:r>
              <a:rPr lang="en-US" sz="3400" dirty="0"/>
              <a:t>But there are “diversities” and “differences.”</a:t>
            </a:r>
          </a:p>
          <a:p>
            <a:pPr lvl="1"/>
            <a:r>
              <a:rPr lang="en-US" sz="3400" dirty="0"/>
              <a:t>The purpose of the Trinity is to bring about the unity in the church, but it is unity in diversity.</a:t>
            </a:r>
          </a:p>
        </p:txBody>
      </p:sp>
    </p:spTree>
    <p:extLst>
      <p:ext uri="{BB962C8B-B14F-4D97-AF65-F5344CB8AC3E}">
        <p14:creationId xmlns:p14="http://schemas.microsoft.com/office/powerpoint/2010/main" val="13397458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D0C8BD-E9E0-EE21-7E29-B73218F67F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FFD70A-66B7-CFD7-0054-702FE6D96707}"/>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99C37C19-8230-B03F-0BC8-1E0CB9CCBB91}"/>
              </a:ext>
            </a:extLst>
          </p:cNvPr>
          <p:cNvSpPr>
            <a:spLocks noGrp="1"/>
          </p:cNvSpPr>
          <p:nvPr>
            <p:ph idx="1"/>
          </p:nvPr>
        </p:nvSpPr>
        <p:spPr>
          <a:xfrm>
            <a:off x="838200" y="1477108"/>
            <a:ext cx="10515600" cy="4699855"/>
          </a:xfrm>
        </p:spPr>
        <p:txBody>
          <a:bodyPr>
            <a:normAutofit/>
          </a:bodyPr>
          <a:lstStyle/>
          <a:p>
            <a:r>
              <a:rPr lang="en-US" sz="3600" dirty="0"/>
              <a:t>In verse 7 we have a very important matter concerning unity.</a:t>
            </a:r>
          </a:p>
          <a:p>
            <a:pPr lvl="1"/>
            <a:r>
              <a:rPr lang="en-US" sz="3400" dirty="0"/>
              <a:t>“But the manifestation of the Spirit is given to every man for the profit of all.”</a:t>
            </a:r>
          </a:p>
          <a:p>
            <a:pPr lvl="1"/>
            <a:r>
              <a:rPr lang="en-US" sz="3400" dirty="0"/>
              <a:t>We have three things in this verse.</a:t>
            </a:r>
          </a:p>
        </p:txBody>
      </p:sp>
    </p:spTree>
    <p:extLst>
      <p:ext uri="{BB962C8B-B14F-4D97-AF65-F5344CB8AC3E}">
        <p14:creationId xmlns:p14="http://schemas.microsoft.com/office/powerpoint/2010/main" val="4677342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08346A-F33A-00F5-05CE-B65EF4A7A4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1BA398-CB9E-0357-B8FF-AB296121B437}"/>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150B106E-28D5-6A08-9737-B17B8906334C}"/>
              </a:ext>
            </a:extLst>
          </p:cNvPr>
          <p:cNvSpPr>
            <a:spLocks noGrp="1"/>
          </p:cNvSpPr>
          <p:nvPr>
            <p:ph idx="1"/>
          </p:nvPr>
        </p:nvSpPr>
        <p:spPr>
          <a:xfrm>
            <a:off x="838200" y="1477108"/>
            <a:ext cx="10515600" cy="4699855"/>
          </a:xfrm>
        </p:spPr>
        <p:txBody>
          <a:bodyPr>
            <a:normAutofit/>
          </a:bodyPr>
          <a:lstStyle/>
          <a:p>
            <a:pPr lvl="1"/>
            <a:r>
              <a:rPr lang="en-US" sz="3400" dirty="0"/>
              <a:t>First, the definition of a gift.</a:t>
            </a:r>
          </a:p>
          <a:p>
            <a:pPr lvl="2"/>
            <a:r>
              <a:rPr lang="en-US" sz="3200" dirty="0"/>
              <a:t>What is a gift?</a:t>
            </a:r>
          </a:p>
          <a:p>
            <a:pPr lvl="2"/>
            <a:r>
              <a:rPr lang="en-US" sz="3200" dirty="0"/>
              <a:t>Notice this: “But the manifestation of the Spirit.”</a:t>
            </a:r>
          </a:p>
          <a:p>
            <a:pPr lvl="2"/>
            <a:r>
              <a:rPr lang="en-US" sz="3200" dirty="0"/>
              <a:t>A gift is the manifestation of the Spirit.</a:t>
            </a:r>
          </a:p>
          <a:p>
            <a:pPr lvl="1"/>
            <a:r>
              <a:rPr lang="en-US" sz="3400" dirty="0"/>
              <a:t>May I give you my own simple definition: a gift is the Holy Spirit using the believer to do something through him.</a:t>
            </a:r>
          </a:p>
        </p:txBody>
      </p:sp>
    </p:spTree>
    <p:extLst>
      <p:ext uri="{BB962C8B-B14F-4D97-AF65-F5344CB8AC3E}">
        <p14:creationId xmlns:p14="http://schemas.microsoft.com/office/powerpoint/2010/main" val="14723294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4CC285-E1A1-AF23-ABB8-3D0BA5417E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91D651-364B-262F-63E1-78050F6D6276}"/>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2B7F1979-1695-D8DB-FC99-D37B11396BA4}"/>
              </a:ext>
            </a:extLst>
          </p:cNvPr>
          <p:cNvSpPr>
            <a:spLocks noGrp="1"/>
          </p:cNvSpPr>
          <p:nvPr>
            <p:ph idx="1"/>
          </p:nvPr>
        </p:nvSpPr>
        <p:spPr>
          <a:xfrm>
            <a:off x="838200" y="1477108"/>
            <a:ext cx="10515600" cy="4699855"/>
          </a:xfrm>
        </p:spPr>
        <p:txBody>
          <a:bodyPr>
            <a:normAutofit/>
          </a:bodyPr>
          <a:lstStyle/>
          <a:p>
            <a:pPr lvl="1"/>
            <a:r>
              <a:rPr lang="en-US" sz="3400" dirty="0"/>
              <a:t>Secondly, every believer has a gift.</a:t>
            </a:r>
          </a:p>
          <a:p>
            <a:pPr lvl="2"/>
            <a:r>
              <a:rPr lang="en-US" sz="3200" dirty="0"/>
              <a:t>Notice that “the manifestation of the Spirit is given to each one.”</a:t>
            </a:r>
          </a:p>
          <a:p>
            <a:pPr lvl="2"/>
            <a:r>
              <a:rPr lang="en-US" sz="3200" dirty="0"/>
              <a:t>Every believer has a gift.</a:t>
            </a:r>
          </a:p>
          <a:p>
            <a:pPr lvl="2"/>
            <a:r>
              <a:rPr lang="en-US" sz="3200" dirty="0"/>
              <a:t>You, if you are a child of God, have a gift.</a:t>
            </a:r>
          </a:p>
          <a:p>
            <a:pPr lvl="2"/>
            <a:r>
              <a:rPr lang="en-US" sz="3200" dirty="0"/>
              <a:t>The Spirit of God has given you a gift and you are to exercise it.</a:t>
            </a:r>
          </a:p>
        </p:txBody>
      </p:sp>
    </p:spTree>
    <p:extLst>
      <p:ext uri="{BB962C8B-B14F-4D97-AF65-F5344CB8AC3E}">
        <p14:creationId xmlns:p14="http://schemas.microsoft.com/office/powerpoint/2010/main" val="27294281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935F7D-ABB4-A66A-1C11-09C0D54E87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648617-B05E-DB22-8F39-0110398568F0}"/>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E83F5981-727D-EA97-4F6A-D4886EBD52E2}"/>
              </a:ext>
            </a:extLst>
          </p:cNvPr>
          <p:cNvSpPr>
            <a:spLocks noGrp="1"/>
          </p:cNvSpPr>
          <p:nvPr>
            <p:ph idx="1"/>
          </p:nvPr>
        </p:nvSpPr>
        <p:spPr>
          <a:xfrm>
            <a:off x="838200" y="1477108"/>
            <a:ext cx="10515600" cy="4699855"/>
          </a:xfrm>
        </p:spPr>
        <p:txBody>
          <a:bodyPr>
            <a:normAutofit fontScale="92500" lnSpcReduction="20000"/>
          </a:bodyPr>
          <a:lstStyle/>
          <a:p>
            <a:pPr lvl="1"/>
            <a:r>
              <a:rPr lang="en-US" sz="3400" dirty="0"/>
              <a:t>Thirdly, notice the purpose of the gift.</a:t>
            </a:r>
          </a:p>
          <a:p>
            <a:pPr lvl="2"/>
            <a:r>
              <a:rPr lang="en-US" sz="3200" dirty="0"/>
              <a:t>It is “given to each one for the profit of all.”</a:t>
            </a:r>
          </a:p>
          <a:p>
            <a:pPr lvl="2"/>
            <a:r>
              <a:rPr lang="en-US" sz="3200" dirty="0"/>
              <a:t>Every believer has a gift and is placed in the body of Christ to function. The gift is operational.</a:t>
            </a:r>
          </a:p>
          <a:p>
            <a:pPr lvl="2"/>
            <a:r>
              <a:rPr lang="en-US" sz="3200" dirty="0"/>
              <a:t>What is the purpose?</a:t>
            </a:r>
          </a:p>
          <a:p>
            <a:pPr lvl="3"/>
            <a:r>
              <a:rPr lang="en-US" sz="3000" dirty="0"/>
              <a:t>To profit the body of believers.</a:t>
            </a:r>
          </a:p>
          <a:p>
            <a:pPr lvl="3"/>
            <a:r>
              <a:rPr lang="en-US" sz="3000" dirty="0"/>
              <a:t>A gift is to be used in the church to build it up, to help the church.</a:t>
            </a:r>
          </a:p>
          <a:p>
            <a:pPr lvl="3"/>
            <a:r>
              <a:rPr lang="en-US" sz="3000" dirty="0"/>
              <a:t>It is never given to help you in your personal spiritual life.</a:t>
            </a:r>
          </a:p>
        </p:txBody>
      </p:sp>
    </p:spTree>
    <p:extLst>
      <p:ext uri="{BB962C8B-B14F-4D97-AF65-F5344CB8AC3E}">
        <p14:creationId xmlns:p14="http://schemas.microsoft.com/office/powerpoint/2010/main" val="277345742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4BCB48-D66A-F7C2-855E-DB7389D5FF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FB18DC-EF77-EBA7-5F93-30981FC7E115}"/>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C12F9348-03E2-4E06-4F00-D1BE7983FECB}"/>
              </a:ext>
            </a:extLst>
          </p:cNvPr>
          <p:cNvSpPr>
            <a:spLocks noGrp="1"/>
          </p:cNvSpPr>
          <p:nvPr>
            <p:ph idx="1"/>
          </p:nvPr>
        </p:nvSpPr>
        <p:spPr>
          <a:xfrm>
            <a:off x="838200" y="1477108"/>
            <a:ext cx="10515600" cy="4699855"/>
          </a:xfrm>
        </p:spPr>
        <p:txBody>
          <a:bodyPr>
            <a:normAutofit fontScale="92500" lnSpcReduction="10000"/>
          </a:bodyPr>
          <a:lstStyle/>
          <a:p>
            <a:r>
              <a:rPr lang="en-US" sz="3600" dirty="0"/>
              <a:t>Paul now lists 9 spiritual gifts. Vs. 8-11</a:t>
            </a:r>
          </a:p>
          <a:p>
            <a:pPr lvl="1"/>
            <a:r>
              <a:rPr lang="en-US" sz="3400" dirty="0"/>
              <a:t>“For through the Spirit is given to one a </a:t>
            </a:r>
            <a:r>
              <a:rPr lang="en-US" sz="3400" u="sng" dirty="0"/>
              <a:t>word of wisdom</a:t>
            </a:r>
            <a:r>
              <a:rPr lang="en-US" sz="3400" dirty="0"/>
              <a:t>; and to another a </a:t>
            </a:r>
            <a:r>
              <a:rPr lang="en-US" sz="3400" u="sng" dirty="0"/>
              <a:t>word of knowledge</a:t>
            </a:r>
            <a:r>
              <a:rPr lang="en-US" sz="3400" dirty="0"/>
              <a:t>, according to the same Spirit; and to another, </a:t>
            </a:r>
            <a:r>
              <a:rPr lang="en-US" sz="3400" u="sng" dirty="0"/>
              <a:t>faith</a:t>
            </a:r>
            <a:r>
              <a:rPr lang="en-US" sz="3400" dirty="0"/>
              <a:t> by the same Spirit; and to another </a:t>
            </a:r>
            <a:r>
              <a:rPr lang="en-US" sz="3400" u="sng" dirty="0"/>
              <a:t>gifts of healing </a:t>
            </a:r>
            <a:r>
              <a:rPr lang="en-US" sz="3400" dirty="0"/>
              <a:t>by the same Spirit; and to another </a:t>
            </a:r>
            <a:r>
              <a:rPr lang="en-US" sz="3400" u="sng" dirty="0"/>
              <a:t>working of miracles (powers</a:t>
            </a:r>
            <a:r>
              <a:rPr lang="en-US" sz="3400" dirty="0"/>
              <a:t>); and to another </a:t>
            </a:r>
            <a:r>
              <a:rPr lang="en-US" sz="3400" u="sng" dirty="0"/>
              <a:t>prophecy</a:t>
            </a:r>
            <a:r>
              <a:rPr lang="en-US" sz="3400" dirty="0"/>
              <a:t>; and to another, </a:t>
            </a:r>
            <a:r>
              <a:rPr lang="en-US" sz="3400" u="sng" dirty="0"/>
              <a:t>discerning of spirits</a:t>
            </a:r>
            <a:r>
              <a:rPr lang="en-US" sz="3400" dirty="0"/>
              <a:t>; and to another </a:t>
            </a:r>
            <a:r>
              <a:rPr lang="en-US" sz="3400" u="sng" dirty="0"/>
              <a:t>kinds of tongues (languages)</a:t>
            </a:r>
            <a:r>
              <a:rPr lang="en-US" sz="3400" dirty="0"/>
              <a:t>; and to another </a:t>
            </a:r>
            <a:r>
              <a:rPr lang="en-US" sz="3400" u="sng" dirty="0"/>
              <a:t>interpretations of tongues (languages)</a:t>
            </a:r>
            <a:r>
              <a:rPr lang="en-US" sz="3400" dirty="0"/>
              <a:t>.</a:t>
            </a:r>
          </a:p>
        </p:txBody>
      </p:sp>
    </p:spTree>
    <p:extLst>
      <p:ext uri="{BB962C8B-B14F-4D97-AF65-F5344CB8AC3E}">
        <p14:creationId xmlns:p14="http://schemas.microsoft.com/office/powerpoint/2010/main" val="22682609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56581F-EB3D-E0D1-576E-FE74D258BC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A72F0A-1211-0E49-273E-27AF3F422D5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A9DFA4F2-27BE-8F09-6DB2-47B3B9A02714}"/>
              </a:ext>
            </a:extLst>
          </p:cNvPr>
          <p:cNvSpPr>
            <a:spLocks noGrp="1"/>
          </p:cNvSpPr>
          <p:nvPr>
            <p:ph idx="1"/>
          </p:nvPr>
        </p:nvSpPr>
        <p:spPr>
          <a:xfrm>
            <a:off x="838200" y="1477108"/>
            <a:ext cx="10515600" cy="4699855"/>
          </a:xfrm>
        </p:spPr>
        <p:txBody>
          <a:bodyPr>
            <a:normAutofit/>
          </a:bodyPr>
          <a:lstStyle/>
          <a:p>
            <a:pPr lvl="1"/>
            <a:r>
              <a:rPr lang="en-US" sz="3100" dirty="0"/>
              <a:t>But the one and the same Spirit works these things, distributing separately as He wills.”</a:t>
            </a:r>
          </a:p>
          <a:p>
            <a:r>
              <a:rPr lang="en-US" sz="3600" dirty="0"/>
              <a:t>This list in not exhaustive.</a:t>
            </a:r>
          </a:p>
          <a:p>
            <a:pPr lvl="1"/>
            <a:r>
              <a:rPr lang="en-US" sz="3400" dirty="0"/>
              <a:t>Later in this chapter, Paul will list positions that require special skill.</a:t>
            </a:r>
          </a:p>
          <a:p>
            <a:pPr lvl="1"/>
            <a:r>
              <a:rPr lang="en-US" sz="3400" dirty="0"/>
              <a:t>In Romans 12:6-8, Paul lists prophecy, ministry (service), teaching, exhortation, giving (generosity), governance, and mercy.</a:t>
            </a:r>
          </a:p>
        </p:txBody>
      </p:sp>
    </p:spTree>
    <p:extLst>
      <p:ext uri="{BB962C8B-B14F-4D97-AF65-F5344CB8AC3E}">
        <p14:creationId xmlns:p14="http://schemas.microsoft.com/office/powerpoint/2010/main" val="204038348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AB760D-4F82-7E54-0316-A852CF3FE0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EBD300-0785-3B07-5231-6D7BDBD5A2FE}"/>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0B628437-E20E-D17F-EEE0-1B4252FA01CC}"/>
              </a:ext>
            </a:extLst>
          </p:cNvPr>
          <p:cNvSpPr>
            <a:spLocks noGrp="1"/>
          </p:cNvSpPr>
          <p:nvPr>
            <p:ph idx="1"/>
          </p:nvPr>
        </p:nvSpPr>
        <p:spPr>
          <a:xfrm>
            <a:off x="838200" y="1477108"/>
            <a:ext cx="10515600" cy="4699855"/>
          </a:xfrm>
        </p:spPr>
        <p:txBody>
          <a:bodyPr>
            <a:normAutofit fontScale="92500"/>
          </a:bodyPr>
          <a:lstStyle/>
          <a:p>
            <a:pPr lvl="1"/>
            <a:r>
              <a:rPr lang="en-US" sz="3400" dirty="0"/>
              <a:t>In Ephesians 4:11, he lists the offices of apostles, prophets, evangelists, pastors and teachers.</a:t>
            </a:r>
          </a:p>
          <a:p>
            <a:pPr lvl="1"/>
            <a:r>
              <a:rPr lang="en-US" sz="3400" dirty="0"/>
              <a:t>The Holy Spirit has been sent as a blessing for all believers in the Church, but the Spirit of God was also given to specific individuals in the Old Testament to accomplish important tasks.</a:t>
            </a:r>
          </a:p>
          <a:p>
            <a:pPr lvl="2"/>
            <a:r>
              <a:rPr lang="en-US" sz="3200" dirty="0"/>
              <a:t>Working on the Tabernacle</a:t>
            </a:r>
          </a:p>
          <a:p>
            <a:pPr lvl="2"/>
            <a:r>
              <a:rPr lang="en-US" sz="3200" dirty="0"/>
              <a:t>Knowledge, wisdom and skill to Daniel and 3 friends.</a:t>
            </a:r>
          </a:p>
        </p:txBody>
      </p:sp>
    </p:spTree>
    <p:extLst>
      <p:ext uri="{BB962C8B-B14F-4D97-AF65-F5344CB8AC3E}">
        <p14:creationId xmlns:p14="http://schemas.microsoft.com/office/powerpoint/2010/main" val="35657456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36DEEB-BBDD-857A-1C0C-2C1AF176F8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0115AA-0F28-03F2-860F-46FB03BD5423}"/>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D80819E5-2063-6807-0536-FE60D8F301F3}"/>
              </a:ext>
            </a:extLst>
          </p:cNvPr>
          <p:cNvSpPr>
            <a:spLocks noGrp="1"/>
          </p:cNvSpPr>
          <p:nvPr>
            <p:ph idx="1"/>
          </p:nvPr>
        </p:nvSpPr>
        <p:spPr>
          <a:xfrm>
            <a:off x="838200" y="1477108"/>
            <a:ext cx="10515600" cy="4699855"/>
          </a:xfrm>
        </p:spPr>
        <p:txBody>
          <a:bodyPr>
            <a:normAutofit/>
          </a:bodyPr>
          <a:lstStyle/>
          <a:p>
            <a:r>
              <a:rPr lang="en-US" sz="3600" dirty="0"/>
              <a:t>There is no end of possibilities that the Holy Spirit can work in us.</a:t>
            </a:r>
          </a:p>
          <a:p>
            <a:pPr lvl="1"/>
            <a:r>
              <a:rPr lang="en-US" sz="3400" dirty="0"/>
              <a:t>There are many different jobs to be done and different needs to fill.</a:t>
            </a:r>
          </a:p>
          <a:p>
            <a:pPr lvl="1"/>
            <a:r>
              <a:rPr lang="en-US" sz="3400" dirty="0"/>
              <a:t>But it is the same Lord, the same God does the work of filling positions according to His wisdom.</a:t>
            </a:r>
          </a:p>
          <a:p>
            <a:pPr lvl="1"/>
            <a:r>
              <a:rPr lang="en-US" sz="3400" dirty="0"/>
              <a:t>We are all infused with different gifts, but we are not limited to just one gift each.</a:t>
            </a:r>
          </a:p>
        </p:txBody>
      </p:sp>
    </p:spTree>
    <p:extLst>
      <p:ext uri="{BB962C8B-B14F-4D97-AF65-F5344CB8AC3E}">
        <p14:creationId xmlns:p14="http://schemas.microsoft.com/office/powerpoint/2010/main" val="1840031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E60E1-D88B-33DB-9DBD-9F673E170117}"/>
              </a:ext>
            </a:extLst>
          </p:cNvPr>
          <p:cNvSpPr>
            <a:spLocks noGrp="1"/>
          </p:cNvSpPr>
          <p:nvPr>
            <p:ph type="title"/>
          </p:nvPr>
        </p:nvSpPr>
        <p:spPr>
          <a:xfrm>
            <a:off x="838200" y="365125"/>
            <a:ext cx="10515600" cy="1111983"/>
          </a:xfrm>
        </p:spPr>
        <p:txBody>
          <a:bodyPr>
            <a:normAutofit/>
          </a:bodyPr>
          <a:lstStyle/>
          <a:p>
            <a:pPr algn="ctr"/>
            <a:r>
              <a:rPr lang="en-US" sz="6000" dirty="0"/>
              <a:t>Good Gifts</a:t>
            </a:r>
          </a:p>
        </p:txBody>
      </p:sp>
      <p:sp>
        <p:nvSpPr>
          <p:cNvPr id="3" name="Content Placeholder 2">
            <a:extLst>
              <a:ext uri="{FF2B5EF4-FFF2-40B4-BE49-F238E27FC236}">
                <a16:creationId xmlns:a16="http://schemas.microsoft.com/office/drawing/2014/main" id="{ECAFBB16-7918-E12F-CE80-1C08E2A51B01}"/>
              </a:ext>
            </a:extLst>
          </p:cNvPr>
          <p:cNvSpPr>
            <a:spLocks noGrp="1"/>
          </p:cNvSpPr>
          <p:nvPr>
            <p:ph idx="1"/>
          </p:nvPr>
        </p:nvSpPr>
        <p:spPr>
          <a:xfrm>
            <a:off x="838200" y="1280160"/>
            <a:ext cx="10515600" cy="4896803"/>
          </a:xfrm>
        </p:spPr>
        <p:txBody>
          <a:bodyPr>
            <a:normAutofit/>
          </a:bodyPr>
          <a:lstStyle/>
          <a:p>
            <a:r>
              <a:rPr lang="en-US" sz="3600" dirty="0"/>
              <a:t>The Trinity is not merely a New Testament idea.</a:t>
            </a:r>
          </a:p>
          <a:p>
            <a:endParaRPr lang="en-US" sz="3600" dirty="0"/>
          </a:p>
          <a:p>
            <a:r>
              <a:rPr lang="en-US" sz="3600" dirty="0"/>
              <a:t>The Hebrew word for “God” is Elohim, which is a plural word.</a:t>
            </a:r>
          </a:p>
          <a:p>
            <a:pPr lvl="1"/>
            <a:r>
              <a:rPr lang="en-US" sz="3400" dirty="0"/>
              <a:t>Elohim is a plural noun but is always used with a singular verb.</a:t>
            </a:r>
          </a:p>
          <a:p>
            <a:pPr lvl="1"/>
            <a:r>
              <a:rPr lang="en-US" sz="3400" dirty="0"/>
              <a:t>This is a small clue that we’re dealing with more than one person in the being of the one God.</a:t>
            </a:r>
          </a:p>
          <a:p>
            <a:endParaRPr lang="en-US" sz="3600" dirty="0"/>
          </a:p>
        </p:txBody>
      </p:sp>
    </p:spTree>
    <p:extLst>
      <p:ext uri="{BB962C8B-B14F-4D97-AF65-F5344CB8AC3E}">
        <p14:creationId xmlns:p14="http://schemas.microsoft.com/office/powerpoint/2010/main" val="363929603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B5F763-7D9B-544C-2E65-618644E3B5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5371E2-B718-5C11-2101-A134B337482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BEF76B6-AF66-35B9-B2ED-FDED46E34616}"/>
              </a:ext>
            </a:extLst>
          </p:cNvPr>
          <p:cNvSpPr>
            <a:spLocks noGrp="1"/>
          </p:cNvSpPr>
          <p:nvPr>
            <p:ph idx="1"/>
          </p:nvPr>
        </p:nvSpPr>
        <p:spPr>
          <a:xfrm>
            <a:off x="838200" y="1477108"/>
            <a:ext cx="10515600" cy="4699855"/>
          </a:xfrm>
        </p:spPr>
        <p:txBody>
          <a:bodyPr>
            <a:normAutofit fontScale="92500"/>
          </a:bodyPr>
          <a:lstStyle/>
          <a:p>
            <a:r>
              <a:rPr lang="en-US" sz="3600" dirty="0"/>
              <a:t>Let’s look at the gifts that Paul lists in verses 8-11.</a:t>
            </a:r>
          </a:p>
          <a:p>
            <a:pPr lvl="1"/>
            <a:r>
              <a:rPr lang="en-US" sz="3400" dirty="0"/>
              <a:t>We will look at these gifts based on how they were used in the Word of God.</a:t>
            </a:r>
          </a:p>
          <a:p>
            <a:pPr lvl="1"/>
            <a:r>
              <a:rPr lang="en-US" sz="3400" dirty="0"/>
              <a:t>The Word of Wisdom</a:t>
            </a:r>
          </a:p>
          <a:p>
            <a:pPr lvl="2"/>
            <a:r>
              <a:rPr lang="en-US" sz="3200" dirty="0"/>
              <a:t>Wisdom is the ability to use knowledge for the correct purpose.</a:t>
            </a:r>
          </a:p>
          <a:p>
            <a:pPr lvl="2"/>
            <a:r>
              <a:rPr lang="en-US" sz="3200" dirty="0"/>
              <a:t>All Christians are to ask God for wisdom on how to live.</a:t>
            </a:r>
          </a:p>
        </p:txBody>
      </p:sp>
    </p:spTree>
    <p:extLst>
      <p:ext uri="{BB962C8B-B14F-4D97-AF65-F5344CB8AC3E}">
        <p14:creationId xmlns:p14="http://schemas.microsoft.com/office/powerpoint/2010/main" val="92529585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1557BF-FA70-E2F0-BEA0-04B80C7A9E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3485E1-7B27-E53B-D38C-0DD1A47D65CF}"/>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EDBDEB0E-49B9-6F4B-5BA9-F32A865DE39B}"/>
              </a:ext>
            </a:extLst>
          </p:cNvPr>
          <p:cNvSpPr>
            <a:spLocks noGrp="1"/>
          </p:cNvSpPr>
          <p:nvPr>
            <p:ph idx="1"/>
          </p:nvPr>
        </p:nvSpPr>
        <p:spPr>
          <a:xfrm>
            <a:off x="838200" y="1477108"/>
            <a:ext cx="10515600" cy="4699855"/>
          </a:xfrm>
        </p:spPr>
        <p:txBody>
          <a:bodyPr>
            <a:normAutofit lnSpcReduction="10000"/>
          </a:bodyPr>
          <a:lstStyle/>
          <a:p>
            <a:pPr lvl="2"/>
            <a:r>
              <a:rPr lang="en-US" sz="3200" dirty="0"/>
              <a:t>There is a special gift of wisdom.</a:t>
            </a:r>
            <a:endParaRPr lang="en-US" sz="3000" dirty="0"/>
          </a:p>
          <a:p>
            <a:pPr lvl="2"/>
            <a:r>
              <a:rPr lang="en-US" sz="3200" dirty="0"/>
              <a:t>This gift of wisdom stands first in a list of spiritual gifts found in this verse.</a:t>
            </a:r>
          </a:p>
          <a:p>
            <a:pPr lvl="2"/>
            <a:r>
              <a:rPr lang="en-US" sz="3200" dirty="0"/>
              <a:t>And, this is the only place in Scripture where the gift is listed.</a:t>
            </a:r>
          </a:p>
          <a:p>
            <a:pPr lvl="2"/>
            <a:r>
              <a:rPr lang="en-US" sz="3200" dirty="0"/>
              <a:t>The gift of the word of wisdom transcends any human genius, or insight.</a:t>
            </a:r>
          </a:p>
          <a:p>
            <a:pPr lvl="2"/>
            <a:r>
              <a:rPr lang="en-US" sz="3200" dirty="0"/>
              <a:t>It is a supernatural gift of God that only the Holy Spirit can impart.</a:t>
            </a:r>
          </a:p>
        </p:txBody>
      </p:sp>
    </p:spTree>
    <p:extLst>
      <p:ext uri="{BB962C8B-B14F-4D97-AF65-F5344CB8AC3E}">
        <p14:creationId xmlns:p14="http://schemas.microsoft.com/office/powerpoint/2010/main" val="10449411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4C134A-8980-17FC-8703-BE7F861EF1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7A81A2-CFE0-F36F-87BB-A6C59C380332}"/>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1A660F57-B4A0-09F4-F7B2-79FF99813DFD}"/>
              </a:ext>
            </a:extLst>
          </p:cNvPr>
          <p:cNvSpPr>
            <a:spLocks noGrp="1"/>
          </p:cNvSpPr>
          <p:nvPr>
            <p:ph idx="1"/>
          </p:nvPr>
        </p:nvSpPr>
        <p:spPr>
          <a:xfrm>
            <a:off x="838200" y="1477108"/>
            <a:ext cx="10515600" cy="4699855"/>
          </a:xfrm>
        </p:spPr>
        <p:txBody>
          <a:bodyPr>
            <a:normAutofit lnSpcReduction="10000"/>
          </a:bodyPr>
          <a:lstStyle/>
          <a:p>
            <a:pPr lvl="2"/>
            <a:r>
              <a:rPr lang="en-US" sz="3200" dirty="0"/>
              <a:t>The Word of Wisdom can manifest itself through persecution.</a:t>
            </a:r>
          </a:p>
          <a:p>
            <a:pPr lvl="3"/>
            <a:r>
              <a:rPr lang="en-US" sz="3000" dirty="0"/>
              <a:t>The Holy Spirit can grant the believer the word of wisdom when answering persecutors.</a:t>
            </a:r>
          </a:p>
          <a:p>
            <a:pPr lvl="2"/>
            <a:r>
              <a:rPr lang="en-US" sz="3200" dirty="0"/>
              <a:t>The Word of Wisdom can be used in defending the faith.</a:t>
            </a:r>
          </a:p>
          <a:p>
            <a:pPr lvl="3"/>
            <a:r>
              <a:rPr lang="en-US" sz="3000" dirty="0"/>
              <a:t>It is needed in answering unbeliever’s questions about Christianity.</a:t>
            </a:r>
          </a:p>
          <a:p>
            <a:pPr lvl="3"/>
            <a:r>
              <a:rPr lang="en-US" sz="3000" dirty="0"/>
              <a:t>It was given when the faith was defended.</a:t>
            </a:r>
          </a:p>
        </p:txBody>
      </p:sp>
    </p:spTree>
    <p:extLst>
      <p:ext uri="{BB962C8B-B14F-4D97-AF65-F5344CB8AC3E}">
        <p14:creationId xmlns:p14="http://schemas.microsoft.com/office/powerpoint/2010/main" val="230696295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B3A989-E28B-82BE-EC3E-508BC2EF40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E75EFF-3E38-0553-7EC5-76411A9BE7EB}"/>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65B6F08E-1992-0C09-A0E5-79A8399EB3C7}"/>
              </a:ext>
            </a:extLst>
          </p:cNvPr>
          <p:cNvSpPr>
            <a:spLocks noGrp="1"/>
          </p:cNvSpPr>
          <p:nvPr>
            <p:ph idx="1"/>
          </p:nvPr>
        </p:nvSpPr>
        <p:spPr>
          <a:xfrm>
            <a:off x="838200" y="1477108"/>
            <a:ext cx="10515600" cy="4699855"/>
          </a:xfrm>
        </p:spPr>
        <p:txBody>
          <a:bodyPr>
            <a:normAutofit lnSpcReduction="10000"/>
          </a:bodyPr>
          <a:lstStyle/>
          <a:p>
            <a:pPr lvl="2"/>
            <a:r>
              <a:rPr lang="en-US" sz="3200" dirty="0"/>
              <a:t>The Word of Wisdom is used in problem solving.</a:t>
            </a:r>
          </a:p>
          <a:p>
            <a:pPr lvl="3"/>
            <a:r>
              <a:rPr lang="en-US" sz="3000" dirty="0"/>
              <a:t>The person with this gift will be able to solve difficult problems.</a:t>
            </a:r>
          </a:p>
          <a:p>
            <a:pPr lvl="3"/>
            <a:r>
              <a:rPr lang="en-US" sz="3000" dirty="0"/>
              <a:t>One of the requirement of those picked as Deacons was the Spirit of Wisdom.</a:t>
            </a:r>
          </a:p>
          <a:p>
            <a:pPr lvl="2"/>
            <a:r>
              <a:rPr lang="en-US" sz="3200" dirty="0"/>
              <a:t>The Word of Wisdom can be used in interpreting God’s truth.</a:t>
            </a:r>
          </a:p>
          <a:p>
            <a:pPr lvl="3"/>
            <a:r>
              <a:rPr lang="en-US" sz="3000" dirty="0"/>
              <a:t>Wisdom is needed to understand some of the things that God has revealed.</a:t>
            </a:r>
          </a:p>
        </p:txBody>
      </p:sp>
    </p:spTree>
    <p:extLst>
      <p:ext uri="{BB962C8B-B14F-4D97-AF65-F5344CB8AC3E}">
        <p14:creationId xmlns:p14="http://schemas.microsoft.com/office/powerpoint/2010/main" val="193920882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C21E67-AA94-B1E5-07E2-AB8E75A1941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9961E0-F1A3-57DA-D84D-BB63D0B7CAD7}"/>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2714F159-FC77-8D83-3D21-64AE672D0C6B}"/>
              </a:ext>
            </a:extLst>
          </p:cNvPr>
          <p:cNvSpPr>
            <a:spLocks noGrp="1"/>
          </p:cNvSpPr>
          <p:nvPr>
            <p:ph idx="1"/>
          </p:nvPr>
        </p:nvSpPr>
        <p:spPr>
          <a:xfrm>
            <a:off x="838200" y="1477108"/>
            <a:ext cx="10515600" cy="4699855"/>
          </a:xfrm>
        </p:spPr>
        <p:txBody>
          <a:bodyPr>
            <a:normAutofit/>
          </a:bodyPr>
          <a:lstStyle/>
          <a:p>
            <a:pPr lvl="2"/>
            <a:r>
              <a:rPr lang="en-US" sz="3200" dirty="0"/>
              <a:t>If you find yourself being used in any of the situations we just discussed, you may have this gift.</a:t>
            </a:r>
          </a:p>
          <a:p>
            <a:pPr lvl="3"/>
            <a:r>
              <a:rPr lang="en-US" sz="3000" dirty="0"/>
              <a:t>Easily defending the faith.</a:t>
            </a:r>
          </a:p>
          <a:p>
            <a:pPr lvl="3"/>
            <a:r>
              <a:rPr lang="en-US" sz="3000" dirty="0"/>
              <a:t>See solutions to problems.</a:t>
            </a:r>
          </a:p>
          <a:p>
            <a:pPr lvl="3"/>
            <a:r>
              <a:rPr lang="en-US" sz="3000" dirty="0"/>
              <a:t>Wanting to deal with unbelievers.</a:t>
            </a:r>
          </a:p>
          <a:p>
            <a:pPr lvl="3"/>
            <a:r>
              <a:rPr lang="en-US" sz="3000" dirty="0"/>
              <a:t>Interpreting and imparting God’s truth.</a:t>
            </a:r>
          </a:p>
          <a:p>
            <a:pPr lvl="2"/>
            <a:r>
              <a:rPr lang="en-US" sz="3200" dirty="0"/>
              <a:t>Others may see this gift in you before you do.</a:t>
            </a:r>
          </a:p>
        </p:txBody>
      </p:sp>
    </p:spTree>
    <p:extLst>
      <p:ext uri="{BB962C8B-B14F-4D97-AF65-F5344CB8AC3E}">
        <p14:creationId xmlns:p14="http://schemas.microsoft.com/office/powerpoint/2010/main" val="39422055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54EFDB-5921-0009-CC63-D672F969F9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896757-CF7F-8824-1E97-30F0ACA4A6DB}"/>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27CEECDE-B2A6-AE2B-B046-79FADC435C41}"/>
              </a:ext>
            </a:extLst>
          </p:cNvPr>
          <p:cNvSpPr>
            <a:spLocks noGrp="1"/>
          </p:cNvSpPr>
          <p:nvPr>
            <p:ph idx="1"/>
          </p:nvPr>
        </p:nvSpPr>
        <p:spPr>
          <a:xfrm>
            <a:off x="838200" y="1477108"/>
            <a:ext cx="10515600" cy="4699855"/>
          </a:xfrm>
        </p:spPr>
        <p:txBody>
          <a:bodyPr>
            <a:normAutofit/>
          </a:bodyPr>
          <a:lstStyle/>
          <a:p>
            <a:pPr lvl="1"/>
            <a:r>
              <a:rPr lang="en-US" sz="3400" dirty="0"/>
              <a:t>The Gift of Knowledge.</a:t>
            </a:r>
          </a:p>
          <a:p>
            <a:pPr lvl="2"/>
            <a:r>
              <a:rPr lang="en-US" sz="3200" dirty="0"/>
              <a:t>This gift is mentioned in four places in Scripture.</a:t>
            </a:r>
          </a:p>
          <a:p>
            <a:pPr lvl="2"/>
            <a:r>
              <a:rPr lang="en-US" sz="3200" dirty="0"/>
              <a:t>It is neither defined nor explained in any of these places.</a:t>
            </a:r>
          </a:p>
          <a:p>
            <a:pPr lvl="2"/>
            <a:r>
              <a:rPr lang="en-US" sz="3200" dirty="0"/>
              <a:t>There is uncertainty about the exact nature of the gift.</a:t>
            </a:r>
          </a:p>
          <a:p>
            <a:pPr lvl="2"/>
            <a:r>
              <a:rPr lang="en-US" sz="3200" dirty="0"/>
              <a:t>Some say it is a gift that is no longer used and some say it is used today.</a:t>
            </a:r>
          </a:p>
        </p:txBody>
      </p:sp>
    </p:spTree>
    <p:extLst>
      <p:ext uri="{BB962C8B-B14F-4D97-AF65-F5344CB8AC3E}">
        <p14:creationId xmlns:p14="http://schemas.microsoft.com/office/powerpoint/2010/main" val="4382982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69819-2958-BA2A-F8A6-8C9031EF9E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F76C3C-E125-0DCD-B33A-8A8680818E54}"/>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DFDBB0D4-8178-2A4B-C802-AEEFB1A1E80D}"/>
              </a:ext>
            </a:extLst>
          </p:cNvPr>
          <p:cNvSpPr>
            <a:spLocks noGrp="1"/>
          </p:cNvSpPr>
          <p:nvPr>
            <p:ph idx="1"/>
          </p:nvPr>
        </p:nvSpPr>
        <p:spPr>
          <a:xfrm>
            <a:off x="838200" y="1477108"/>
            <a:ext cx="10515600" cy="4699855"/>
          </a:xfrm>
        </p:spPr>
        <p:txBody>
          <a:bodyPr>
            <a:normAutofit fontScale="92500"/>
          </a:bodyPr>
          <a:lstStyle/>
          <a:p>
            <a:pPr lvl="3"/>
            <a:r>
              <a:rPr lang="en-US" sz="3000" dirty="0"/>
              <a:t>1. Was it given for the specific purpose of communicating divine revelation?</a:t>
            </a:r>
          </a:p>
          <a:p>
            <a:pPr lvl="3"/>
            <a:r>
              <a:rPr lang="en-US" sz="3000" dirty="0"/>
              <a:t>2. Has it to do with God giving divine knowledge and insight into certain situations?</a:t>
            </a:r>
          </a:p>
          <a:p>
            <a:pPr lvl="2"/>
            <a:r>
              <a:rPr lang="en-US" sz="3200" dirty="0"/>
              <a:t>#1. This thought is it was only given for the distinct purpose of confirming divine revelation before the New Testament was completed.</a:t>
            </a:r>
          </a:p>
          <a:p>
            <a:pPr lvl="2"/>
            <a:r>
              <a:rPr lang="en-US" sz="3200" dirty="0"/>
              <a:t>#2. There are times when God gives a supernatural knowledge into a particular situation.</a:t>
            </a:r>
          </a:p>
        </p:txBody>
      </p:sp>
    </p:spTree>
    <p:extLst>
      <p:ext uri="{BB962C8B-B14F-4D97-AF65-F5344CB8AC3E}">
        <p14:creationId xmlns:p14="http://schemas.microsoft.com/office/powerpoint/2010/main" val="140183681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927DE5-4E8E-74FD-DE9F-C1163910F6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5A9BAC-6B9D-C05E-1E81-2995925371F7}"/>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E324D080-0C7B-1D19-0B4F-0AE790A037FD}"/>
              </a:ext>
            </a:extLst>
          </p:cNvPr>
          <p:cNvSpPr>
            <a:spLocks noGrp="1"/>
          </p:cNvSpPr>
          <p:nvPr>
            <p:ph idx="1"/>
          </p:nvPr>
        </p:nvSpPr>
        <p:spPr>
          <a:xfrm>
            <a:off x="838200" y="1477108"/>
            <a:ext cx="10515600" cy="4699855"/>
          </a:xfrm>
        </p:spPr>
        <p:txBody>
          <a:bodyPr>
            <a:normAutofit/>
          </a:bodyPr>
          <a:lstStyle/>
          <a:p>
            <a:pPr lvl="1"/>
            <a:r>
              <a:rPr lang="en-US" sz="3400" dirty="0"/>
              <a:t>So, how do we know which is correct and what to believe?</a:t>
            </a:r>
          </a:p>
          <a:p>
            <a:pPr lvl="1"/>
            <a:endParaRPr lang="en-US" sz="3400" dirty="0"/>
          </a:p>
          <a:p>
            <a:pPr lvl="1"/>
            <a:r>
              <a:rPr lang="en-US" sz="3400" dirty="0"/>
              <a:t>How do we know what gifts, if any, are no longer valid for today?</a:t>
            </a:r>
          </a:p>
          <a:p>
            <a:pPr lvl="1"/>
            <a:endParaRPr lang="en-US" sz="3400" dirty="0"/>
          </a:p>
          <a:p>
            <a:pPr lvl="1"/>
            <a:endParaRPr lang="en-US" sz="3400" dirty="0"/>
          </a:p>
        </p:txBody>
      </p:sp>
    </p:spTree>
    <p:extLst>
      <p:ext uri="{BB962C8B-B14F-4D97-AF65-F5344CB8AC3E}">
        <p14:creationId xmlns:p14="http://schemas.microsoft.com/office/powerpoint/2010/main" val="39110071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A73281-392F-EC84-CA7A-0F0C0FDF91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2D423B-C7C6-8E5E-A405-85865F307B3C}"/>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AD7FE2FB-814D-453E-18EA-97341ED40349}"/>
              </a:ext>
            </a:extLst>
          </p:cNvPr>
          <p:cNvSpPr>
            <a:spLocks noGrp="1"/>
          </p:cNvSpPr>
          <p:nvPr>
            <p:ph idx="1"/>
          </p:nvPr>
        </p:nvSpPr>
        <p:spPr>
          <a:xfrm>
            <a:off x="838200" y="1477108"/>
            <a:ext cx="10515600" cy="4699855"/>
          </a:xfrm>
        </p:spPr>
        <p:txBody>
          <a:bodyPr>
            <a:normAutofit/>
          </a:bodyPr>
          <a:lstStyle/>
          <a:p>
            <a:pPr lvl="1"/>
            <a:r>
              <a:rPr lang="en-US" sz="3400" dirty="0"/>
              <a:t>There are a few verses of Scripture that are key to answer these questions.</a:t>
            </a:r>
          </a:p>
          <a:p>
            <a:pPr lvl="2"/>
            <a:r>
              <a:rPr lang="en-US" sz="3200" dirty="0"/>
              <a:t>I Corinthians 3:8-10</a:t>
            </a:r>
          </a:p>
          <a:p>
            <a:pPr lvl="2"/>
            <a:r>
              <a:rPr lang="en-US" sz="3200" dirty="0"/>
              <a:t>“Charity never faileth; but whether there be prophecies, they shall fail; whether there be tongues, they shall cease; whether there be knowledge, it shall vanish away. For we know in part, and we prophecy in part.</a:t>
            </a:r>
          </a:p>
        </p:txBody>
      </p:sp>
    </p:spTree>
    <p:extLst>
      <p:ext uri="{BB962C8B-B14F-4D97-AF65-F5344CB8AC3E}">
        <p14:creationId xmlns:p14="http://schemas.microsoft.com/office/powerpoint/2010/main" val="145517043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CEA74C-5BD7-7B9C-1477-91B0A62BDC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11F942-10FC-D06B-0EE8-F84635E54449}"/>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FBCAFDAC-2A8D-4F33-9995-8A93E341495A}"/>
              </a:ext>
            </a:extLst>
          </p:cNvPr>
          <p:cNvSpPr>
            <a:spLocks noGrp="1"/>
          </p:cNvSpPr>
          <p:nvPr>
            <p:ph idx="1"/>
          </p:nvPr>
        </p:nvSpPr>
        <p:spPr>
          <a:xfrm>
            <a:off x="838200" y="1477108"/>
            <a:ext cx="10515600" cy="4699855"/>
          </a:xfrm>
        </p:spPr>
        <p:txBody>
          <a:bodyPr>
            <a:normAutofit/>
          </a:bodyPr>
          <a:lstStyle/>
          <a:p>
            <a:pPr lvl="2"/>
            <a:r>
              <a:rPr lang="en-US" sz="3200" dirty="0"/>
              <a:t>But when that which is perfect is come, then that which is in part shall be done away.”</a:t>
            </a:r>
          </a:p>
          <a:p>
            <a:pPr lvl="1"/>
            <a:r>
              <a:rPr lang="en-US" sz="3400" dirty="0"/>
              <a:t>The issue on whether or not some gifts are no longer valid, comes from the interpretation of verse 10.</a:t>
            </a:r>
          </a:p>
          <a:p>
            <a:pPr lvl="2"/>
            <a:r>
              <a:rPr lang="en-US" sz="3200" dirty="0"/>
              <a:t>“that which is perfect”</a:t>
            </a:r>
          </a:p>
          <a:p>
            <a:pPr lvl="3"/>
            <a:r>
              <a:rPr lang="en-US" sz="3000" dirty="0"/>
              <a:t>Some say it is the completion of the Bible.</a:t>
            </a:r>
          </a:p>
          <a:p>
            <a:pPr lvl="3"/>
            <a:r>
              <a:rPr lang="en-US" sz="3000" dirty="0"/>
              <a:t>Some say it is the 2</a:t>
            </a:r>
            <a:r>
              <a:rPr lang="en-US" sz="3000" baseline="30000" dirty="0"/>
              <a:t>nd</a:t>
            </a:r>
            <a:r>
              <a:rPr lang="en-US" sz="3000" dirty="0"/>
              <a:t> coming of Jesus.</a:t>
            </a:r>
          </a:p>
        </p:txBody>
      </p:sp>
    </p:spTree>
    <p:extLst>
      <p:ext uri="{BB962C8B-B14F-4D97-AF65-F5344CB8AC3E}">
        <p14:creationId xmlns:p14="http://schemas.microsoft.com/office/powerpoint/2010/main" val="1334535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E60E1-D88B-33DB-9DBD-9F673E170117}"/>
              </a:ext>
            </a:extLst>
          </p:cNvPr>
          <p:cNvSpPr>
            <a:spLocks noGrp="1"/>
          </p:cNvSpPr>
          <p:nvPr>
            <p:ph type="title"/>
          </p:nvPr>
        </p:nvSpPr>
        <p:spPr>
          <a:xfrm>
            <a:off x="838200" y="365125"/>
            <a:ext cx="10515600" cy="1111983"/>
          </a:xfrm>
        </p:spPr>
        <p:txBody>
          <a:bodyPr>
            <a:normAutofit/>
          </a:bodyPr>
          <a:lstStyle/>
          <a:p>
            <a:pPr algn="ctr"/>
            <a:r>
              <a:rPr lang="en-US" sz="6000" dirty="0"/>
              <a:t>Good Gifts</a:t>
            </a:r>
          </a:p>
        </p:txBody>
      </p:sp>
      <p:sp>
        <p:nvSpPr>
          <p:cNvPr id="3" name="Content Placeholder 2">
            <a:extLst>
              <a:ext uri="{FF2B5EF4-FFF2-40B4-BE49-F238E27FC236}">
                <a16:creationId xmlns:a16="http://schemas.microsoft.com/office/drawing/2014/main" id="{ECAFBB16-7918-E12F-CE80-1C08E2A51B01}"/>
              </a:ext>
            </a:extLst>
          </p:cNvPr>
          <p:cNvSpPr>
            <a:spLocks noGrp="1"/>
          </p:cNvSpPr>
          <p:nvPr>
            <p:ph idx="1"/>
          </p:nvPr>
        </p:nvSpPr>
        <p:spPr>
          <a:xfrm>
            <a:off x="838200" y="1237958"/>
            <a:ext cx="10515600" cy="4939006"/>
          </a:xfrm>
        </p:spPr>
        <p:txBody>
          <a:bodyPr>
            <a:normAutofit fontScale="92500" lnSpcReduction="10000"/>
          </a:bodyPr>
          <a:lstStyle/>
          <a:p>
            <a:r>
              <a:rPr lang="en-US" sz="3600" dirty="0"/>
              <a:t>The different members of the Trinity are each given credit for certain acts and powers and accomplishments.</a:t>
            </a:r>
            <a:endParaRPr lang="en-US" sz="3400" dirty="0"/>
          </a:p>
          <a:p>
            <a:endParaRPr lang="en-US" sz="3400" dirty="0"/>
          </a:p>
          <a:p>
            <a:pPr lvl="1"/>
            <a:r>
              <a:rPr lang="en-US" sz="3400" dirty="0"/>
              <a:t>The Creation:</a:t>
            </a:r>
            <a:r>
              <a:rPr lang="en-US" sz="3200" dirty="0"/>
              <a:t> Genesis 1:1-2</a:t>
            </a:r>
          </a:p>
          <a:p>
            <a:pPr lvl="2"/>
            <a:r>
              <a:rPr lang="en-US" sz="3200" dirty="0"/>
              <a:t>“In the beginning God (Elohim) created the heaven and the earth. And the earth was without form and void; and darkness was upon the face of the deep.  And the Spirit of God moved upon the face of the waters.”</a:t>
            </a:r>
          </a:p>
        </p:txBody>
      </p:sp>
    </p:spTree>
    <p:extLst>
      <p:ext uri="{BB962C8B-B14F-4D97-AF65-F5344CB8AC3E}">
        <p14:creationId xmlns:p14="http://schemas.microsoft.com/office/powerpoint/2010/main" val="239709287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59C1E5-8CD0-F200-2B6C-19B7DBB200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A85B11-916A-316F-395A-C59AB28EC9B0}"/>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663A3108-BDA6-1DE2-4E74-A45635201C7D}"/>
              </a:ext>
            </a:extLst>
          </p:cNvPr>
          <p:cNvSpPr>
            <a:spLocks noGrp="1"/>
          </p:cNvSpPr>
          <p:nvPr>
            <p:ph idx="1"/>
          </p:nvPr>
        </p:nvSpPr>
        <p:spPr>
          <a:xfrm>
            <a:off x="838200" y="1477108"/>
            <a:ext cx="10515600" cy="4699855"/>
          </a:xfrm>
        </p:spPr>
        <p:txBody>
          <a:bodyPr>
            <a:normAutofit/>
          </a:bodyPr>
          <a:lstStyle/>
          <a:p>
            <a:pPr lvl="2"/>
            <a:r>
              <a:rPr lang="en-US" sz="3200" dirty="0"/>
              <a:t>“that which”; “is perfect”; “is come”</a:t>
            </a:r>
          </a:p>
          <a:p>
            <a:pPr lvl="3"/>
            <a:r>
              <a:rPr lang="en-US" sz="3000" dirty="0"/>
              <a:t>Three Greek words</a:t>
            </a:r>
          </a:p>
          <a:p>
            <a:pPr lvl="2"/>
            <a:r>
              <a:rPr lang="en-US" sz="3200" dirty="0"/>
              <a:t>“that which” is “ho”</a:t>
            </a:r>
          </a:p>
          <a:p>
            <a:pPr lvl="3"/>
            <a:r>
              <a:rPr lang="en-US" sz="3000" dirty="0"/>
              <a:t>“ho” is a definite article “which”.</a:t>
            </a:r>
          </a:p>
          <a:p>
            <a:pPr lvl="3"/>
            <a:r>
              <a:rPr lang="en-US" sz="3000" dirty="0"/>
              <a:t>It can be translated “who”, “things”, “the son”</a:t>
            </a:r>
          </a:p>
          <a:p>
            <a:pPr lvl="3"/>
            <a:r>
              <a:rPr lang="en-US" sz="3000" dirty="0"/>
              <a:t>In this verse “ho” has the neuter “</a:t>
            </a:r>
            <a:r>
              <a:rPr lang="el-GR" sz="3000" dirty="0"/>
              <a:t>τό</a:t>
            </a:r>
            <a:r>
              <a:rPr lang="en-US" sz="3000" dirty="0"/>
              <a:t>”</a:t>
            </a:r>
            <a:r>
              <a:rPr lang="el-GR" sz="3000" dirty="0"/>
              <a:t> </a:t>
            </a:r>
            <a:r>
              <a:rPr lang="en-US" sz="3000" dirty="0"/>
              <a:t>before it: becoming “that which”</a:t>
            </a:r>
          </a:p>
        </p:txBody>
      </p:sp>
    </p:spTree>
    <p:extLst>
      <p:ext uri="{BB962C8B-B14F-4D97-AF65-F5344CB8AC3E}">
        <p14:creationId xmlns:p14="http://schemas.microsoft.com/office/powerpoint/2010/main" val="7210277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0F1827-C16F-75BC-8C70-CF3842F9EA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E9D33A-BF0D-AD40-094B-9E66BC564C87}"/>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E13E5DBF-531E-722C-1079-AA485BEA8293}"/>
              </a:ext>
            </a:extLst>
          </p:cNvPr>
          <p:cNvSpPr>
            <a:spLocks noGrp="1"/>
          </p:cNvSpPr>
          <p:nvPr>
            <p:ph idx="1"/>
          </p:nvPr>
        </p:nvSpPr>
        <p:spPr>
          <a:xfrm>
            <a:off x="838200" y="1477108"/>
            <a:ext cx="10515600" cy="4699855"/>
          </a:xfrm>
        </p:spPr>
        <p:txBody>
          <a:bodyPr>
            <a:normAutofit/>
          </a:bodyPr>
          <a:lstStyle/>
          <a:p>
            <a:pPr lvl="2"/>
            <a:r>
              <a:rPr lang="en-US" sz="3200" dirty="0"/>
              <a:t>No where in the Bible does the Holy Spirit refer to Jesus in the neuter form.</a:t>
            </a:r>
          </a:p>
          <a:p>
            <a:pPr lvl="2"/>
            <a:r>
              <a:rPr lang="en-US" sz="3200" dirty="0"/>
              <a:t>The next words are “is perfect”</a:t>
            </a:r>
          </a:p>
          <a:p>
            <a:pPr lvl="3"/>
            <a:r>
              <a:rPr lang="en-US" sz="3000" dirty="0"/>
              <a:t>Now we all know that Jesus is perfect.</a:t>
            </a:r>
          </a:p>
          <a:p>
            <a:pPr lvl="3"/>
            <a:r>
              <a:rPr lang="en-US" sz="3000" dirty="0"/>
              <a:t>But, is this word referring to Jesus?</a:t>
            </a:r>
          </a:p>
          <a:p>
            <a:pPr lvl="3"/>
            <a:r>
              <a:rPr lang="en-US" sz="3000" dirty="0"/>
              <a:t>“is perfect” is the Greek word “</a:t>
            </a:r>
            <a:r>
              <a:rPr lang="en-US" sz="3000" dirty="0" err="1"/>
              <a:t>teleios</a:t>
            </a:r>
            <a:r>
              <a:rPr lang="en-US" sz="3000" dirty="0"/>
              <a:t>”</a:t>
            </a:r>
          </a:p>
          <a:p>
            <a:pPr lvl="3"/>
            <a:r>
              <a:rPr lang="en-US" sz="3000" dirty="0"/>
              <a:t>It means “brought to its end, finished; lacking nothing necessary to completeness”</a:t>
            </a:r>
          </a:p>
          <a:p>
            <a:pPr lvl="3"/>
            <a:endParaRPr lang="en-US" sz="3000" dirty="0"/>
          </a:p>
        </p:txBody>
      </p:sp>
    </p:spTree>
    <p:extLst>
      <p:ext uri="{BB962C8B-B14F-4D97-AF65-F5344CB8AC3E}">
        <p14:creationId xmlns:p14="http://schemas.microsoft.com/office/powerpoint/2010/main" val="4792063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A59943-5E37-76D0-005F-416E1A126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9DFAF7-31FC-D477-4E4C-67196D6C7A77}"/>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F39EF66B-2C29-64DE-7A62-5A84E8AC3A9A}"/>
              </a:ext>
            </a:extLst>
          </p:cNvPr>
          <p:cNvSpPr>
            <a:spLocks noGrp="1"/>
          </p:cNvSpPr>
          <p:nvPr>
            <p:ph idx="1"/>
          </p:nvPr>
        </p:nvSpPr>
        <p:spPr>
          <a:xfrm>
            <a:off x="838200" y="1417148"/>
            <a:ext cx="10515600" cy="4699855"/>
          </a:xfrm>
        </p:spPr>
        <p:txBody>
          <a:bodyPr>
            <a:normAutofit/>
          </a:bodyPr>
          <a:lstStyle/>
          <a:p>
            <a:pPr lvl="3"/>
            <a:r>
              <a:rPr lang="en-US" sz="3000" dirty="0"/>
              <a:t>This Greek word is also neuter.</a:t>
            </a:r>
          </a:p>
          <a:p>
            <a:pPr lvl="3"/>
            <a:r>
              <a:rPr lang="en-US" sz="3000" dirty="0"/>
              <a:t>James 1:25 – “But whoso looketh into the perfect law of liberty, and continueth therein he being not a forgetful hearer, but a doer of the work, this man shall be blessed in his deed.”</a:t>
            </a:r>
          </a:p>
          <a:p>
            <a:pPr lvl="3"/>
            <a:r>
              <a:rPr lang="en-US" sz="3000" dirty="0"/>
              <a:t>The word “perfect” in this verse is the same Greek word in I Corinthians 13:10.</a:t>
            </a:r>
          </a:p>
          <a:p>
            <a:pPr lvl="3"/>
            <a:r>
              <a:rPr lang="en-US" sz="3000" dirty="0"/>
              <a:t>What is the “perfect law of liberty”?</a:t>
            </a:r>
          </a:p>
        </p:txBody>
      </p:sp>
    </p:spTree>
    <p:extLst>
      <p:ext uri="{BB962C8B-B14F-4D97-AF65-F5344CB8AC3E}">
        <p14:creationId xmlns:p14="http://schemas.microsoft.com/office/powerpoint/2010/main" val="328866953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54060F-236B-F56E-FE5A-6E101BE8E9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B4DA3D-1080-9583-52A7-6E0054281568}"/>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A0B92D61-B778-C096-8793-079071D78CB1}"/>
              </a:ext>
            </a:extLst>
          </p:cNvPr>
          <p:cNvSpPr>
            <a:spLocks noGrp="1"/>
          </p:cNvSpPr>
          <p:nvPr>
            <p:ph idx="1"/>
          </p:nvPr>
        </p:nvSpPr>
        <p:spPr>
          <a:xfrm>
            <a:off x="838200" y="1477108"/>
            <a:ext cx="10515600" cy="4699855"/>
          </a:xfrm>
        </p:spPr>
        <p:txBody>
          <a:bodyPr>
            <a:normAutofit lnSpcReduction="10000"/>
          </a:bodyPr>
          <a:lstStyle/>
          <a:p>
            <a:pPr lvl="2"/>
            <a:r>
              <a:rPr lang="en-US" sz="3200" dirty="0"/>
              <a:t>The next words are “is come”</a:t>
            </a:r>
          </a:p>
          <a:p>
            <a:pPr lvl="3"/>
            <a:r>
              <a:rPr lang="en-US" sz="3000" dirty="0"/>
              <a:t>“is come” is the Greek word “</a:t>
            </a:r>
            <a:r>
              <a:rPr lang="en-US" sz="3000" dirty="0" err="1"/>
              <a:t>erchomai</a:t>
            </a:r>
            <a:r>
              <a:rPr lang="en-US" sz="3000" dirty="0"/>
              <a:t>”</a:t>
            </a:r>
          </a:p>
          <a:p>
            <a:pPr lvl="3"/>
            <a:r>
              <a:rPr lang="en-US" sz="3000" dirty="0"/>
              <a:t>It means, in the form of the Greek word used, “to come into being, arise, come forth, show itself, be established, become known.</a:t>
            </a:r>
          </a:p>
          <a:p>
            <a:pPr lvl="3"/>
            <a:r>
              <a:rPr lang="en-US" sz="3000" dirty="0"/>
              <a:t>Some commentaries will take this word and use it as Christ’s invisible return from heaven.</a:t>
            </a:r>
          </a:p>
          <a:p>
            <a:pPr lvl="4"/>
            <a:r>
              <a:rPr lang="en-US" sz="3000" dirty="0"/>
              <a:t>But, the problem is that they refer back to the Greek word for “Perfect” </a:t>
            </a:r>
            <a:r>
              <a:rPr lang="en-US" sz="3000"/>
              <a:t>to get </a:t>
            </a:r>
            <a:r>
              <a:rPr lang="en-US" sz="3000" dirty="0"/>
              <a:t>“is come”</a:t>
            </a:r>
          </a:p>
        </p:txBody>
      </p:sp>
    </p:spTree>
    <p:extLst>
      <p:ext uri="{BB962C8B-B14F-4D97-AF65-F5344CB8AC3E}">
        <p14:creationId xmlns:p14="http://schemas.microsoft.com/office/powerpoint/2010/main" val="11237798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DDDA14-0CFE-8D4C-DD55-369B2D40F9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22071C-99E2-6F75-DE09-5116394C95E2}"/>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7771036E-5465-4722-2E78-4B5BF290F1BE}"/>
              </a:ext>
            </a:extLst>
          </p:cNvPr>
          <p:cNvSpPr>
            <a:spLocks noGrp="1"/>
          </p:cNvSpPr>
          <p:nvPr>
            <p:ph idx="1"/>
          </p:nvPr>
        </p:nvSpPr>
        <p:spPr>
          <a:xfrm>
            <a:off x="838200" y="1477108"/>
            <a:ext cx="10515600" cy="4699855"/>
          </a:xfrm>
        </p:spPr>
        <p:txBody>
          <a:bodyPr>
            <a:normAutofit fontScale="92500" lnSpcReduction="10000"/>
          </a:bodyPr>
          <a:lstStyle/>
          <a:p>
            <a:pPr lvl="2"/>
            <a:r>
              <a:rPr lang="en-US" sz="3200" dirty="0"/>
              <a:t>The Hebrew/Greek Interlinear Bible writes this verse as “but when the perfect thing comes, then that which is in part, will be caused to cease”.</a:t>
            </a:r>
          </a:p>
          <a:p>
            <a:pPr lvl="2"/>
            <a:r>
              <a:rPr lang="en-US" sz="3200" dirty="0"/>
              <a:t>My view on this is that the Greek words show us a neuter interpretation, not a masculine interpretation.</a:t>
            </a:r>
          </a:p>
          <a:p>
            <a:pPr lvl="2"/>
            <a:r>
              <a:rPr lang="en-US" sz="3200" dirty="0"/>
              <a:t>Therefore, it cannot be referring to Jesus, but refers to the completion of the Bible.</a:t>
            </a:r>
          </a:p>
          <a:p>
            <a:pPr lvl="2"/>
            <a:r>
              <a:rPr lang="en-US" sz="3200" dirty="0"/>
              <a:t>Now we will look at the Gift of Knowledge with this thought of how it is referenced in I Corinthians 13:8.</a:t>
            </a:r>
          </a:p>
        </p:txBody>
      </p:sp>
    </p:spTree>
    <p:extLst>
      <p:ext uri="{BB962C8B-B14F-4D97-AF65-F5344CB8AC3E}">
        <p14:creationId xmlns:p14="http://schemas.microsoft.com/office/powerpoint/2010/main" val="33252600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0DA59C-4702-45C3-18EE-CC51C3A479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27B447-39A1-B58F-6201-FC1128CCD81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43AFC93A-1C0F-A595-A68F-EC748634D6CC}"/>
              </a:ext>
            </a:extLst>
          </p:cNvPr>
          <p:cNvSpPr>
            <a:spLocks noGrp="1"/>
          </p:cNvSpPr>
          <p:nvPr>
            <p:ph idx="1"/>
          </p:nvPr>
        </p:nvSpPr>
        <p:spPr>
          <a:xfrm>
            <a:off x="838200" y="1477108"/>
            <a:ext cx="10515600" cy="4699855"/>
          </a:xfrm>
        </p:spPr>
        <p:txBody>
          <a:bodyPr>
            <a:normAutofit lnSpcReduction="10000"/>
          </a:bodyPr>
          <a:lstStyle/>
          <a:p>
            <a:pPr lvl="1"/>
            <a:r>
              <a:rPr lang="en-US" sz="3400" dirty="0"/>
              <a:t>The Gift of Knowledge.</a:t>
            </a:r>
          </a:p>
          <a:p>
            <a:pPr lvl="2"/>
            <a:r>
              <a:rPr lang="en-US" sz="3200" dirty="0"/>
              <a:t>“For to one is given by the Spirit the word of wisdom; to another the word of knowledge by the same Spirit;”</a:t>
            </a:r>
          </a:p>
          <a:p>
            <a:pPr lvl="2"/>
            <a:r>
              <a:rPr lang="en-US" sz="3200" dirty="0"/>
              <a:t>The Bible does speak of a spiritual gift called the “word of knowledge”</a:t>
            </a:r>
          </a:p>
          <a:p>
            <a:pPr lvl="3"/>
            <a:r>
              <a:rPr lang="en-US" sz="3000" dirty="0"/>
              <a:t>This particular gift allows the believer to supernaturally know something about a situation or a person.</a:t>
            </a:r>
          </a:p>
          <a:p>
            <a:pPr lvl="2"/>
            <a:endParaRPr lang="en-US" sz="3200" dirty="0"/>
          </a:p>
        </p:txBody>
      </p:sp>
    </p:spTree>
    <p:extLst>
      <p:ext uri="{BB962C8B-B14F-4D97-AF65-F5344CB8AC3E}">
        <p14:creationId xmlns:p14="http://schemas.microsoft.com/office/powerpoint/2010/main" val="19805632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A084B2-7548-E017-E1C7-19724021EA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82925C-BC0C-D521-E88A-24AB53862772}"/>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899399BC-28E3-BBD8-899A-B19C44511E7B}"/>
              </a:ext>
            </a:extLst>
          </p:cNvPr>
          <p:cNvSpPr>
            <a:spLocks noGrp="1"/>
          </p:cNvSpPr>
          <p:nvPr>
            <p:ph idx="1"/>
          </p:nvPr>
        </p:nvSpPr>
        <p:spPr>
          <a:xfrm>
            <a:off x="838200" y="1477108"/>
            <a:ext cx="10515600" cy="4699855"/>
          </a:xfrm>
        </p:spPr>
        <p:txBody>
          <a:bodyPr>
            <a:normAutofit/>
          </a:bodyPr>
          <a:lstStyle/>
          <a:p>
            <a:pPr lvl="3"/>
            <a:r>
              <a:rPr lang="en-US" sz="3000" dirty="0"/>
              <a:t>Examples of this:</a:t>
            </a:r>
          </a:p>
          <a:p>
            <a:pPr lvl="4"/>
            <a:r>
              <a:rPr lang="en-US" sz="3000" dirty="0"/>
              <a:t>Jesus exercised this with Nathaniel. John 1:48</a:t>
            </a:r>
          </a:p>
          <a:p>
            <a:pPr lvl="5"/>
            <a:r>
              <a:rPr lang="en-US" sz="3000" dirty="0"/>
              <a:t>“Nathanael said to Him, “How do You know me?” Jesus answered and said to him, “Before Philip called you, when you were under the fig tree, I saw you.”</a:t>
            </a:r>
          </a:p>
          <a:p>
            <a:pPr lvl="3"/>
            <a:endParaRPr lang="en-US" sz="3000" dirty="0"/>
          </a:p>
        </p:txBody>
      </p:sp>
    </p:spTree>
    <p:extLst>
      <p:ext uri="{BB962C8B-B14F-4D97-AF65-F5344CB8AC3E}">
        <p14:creationId xmlns:p14="http://schemas.microsoft.com/office/powerpoint/2010/main" val="228713234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4DE04C-1393-B2D6-3347-D6BCF99EAB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35AF18-ACB1-BD0C-D54A-ED3FD1130983}"/>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681812A8-E8A4-5452-C492-4441BF69D34F}"/>
              </a:ext>
            </a:extLst>
          </p:cNvPr>
          <p:cNvSpPr>
            <a:spLocks noGrp="1"/>
          </p:cNvSpPr>
          <p:nvPr>
            <p:ph idx="1"/>
          </p:nvPr>
        </p:nvSpPr>
        <p:spPr>
          <a:xfrm>
            <a:off x="838200" y="1477108"/>
            <a:ext cx="10515600" cy="4699855"/>
          </a:xfrm>
        </p:spPr>
        <p:txBody>
          <a:bodyPr>
            <a:normAutofit/>
          </a:bodyPr>
          <a:lstStyle/>
          <a:p>
            <a:pPr lvl="3"/>
            <a:r>
              <a:rPr lang="en-US" sz="3000" dirty="0"/>
              <a:t>Jesus exercised this ability with the woman at the well: John 14: 16-18</a:t>
            </a:r>
          </a:p>
          <a:p>
            <a:pPr lvl="4"/>
            <a:r>
              <a:rPr lang="en-US" sz="3000" dirty="0"/>
              <a:t>“Jesus said to her, “Go, call your husband, and come back.” The woman answered him, “I have no husband.” Jesus said to her, “You are right in saying, “I have not husband”, for you have had five husbands, and the one you have now is not your husband. What you have said is true.”</a:t>
            </a:r>
          </a:p>
        </p:txBody>
      </p:sp>
    </p:spTree>
    <p:extLst>
      <p:ext uri="{BB962C8B-B14F-4D97-AF65-F5344CB8AC3E}">
        <p14:creationId xmlns:p14="http://schemas.microsoft.com/office/powerpoint/2010/main" val="253785048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2DDB4F-874F-2231-6B38-AB71C00CE3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FDA010-E95D-7967-5902-2794C021B79F}"/>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E1D9A617-4E41-06AE-31CD-42B33BCF2D56}"/>
              </a:ext>
            </a:extLst>
          </p:cNvPr>
          <p:cNvSpPr>
            <a:spLocks noGrp="1"/>
          </p:cNvSpPr>
          <p:nvPr>
            <p:ph idx="1"/>
          </p:nvPr>
        </p:nvSpPr>
        <p:spPr>
          <a:xfrm>
            <a:off x="838200" y="1477108"/>
            <a:ext cx="10515600" cy="4699855"/>
          </a:xfrm>
        </p:spPr>
        <p:txBody>
          <a:bodyPr>
            <a:normAutofit/>
          </a:bodyPr>
          <a:lstStyle/>
          <a:p>
            <a:pPr lvl="1"/>
            <a:r>
              <a:rPr lang="en-US" sz="3400" dirty="0"/>
              <a:t>This gift was not used to take advantage of the circumstances of others.</a:t>
            </a:r>
          </a:p>
          <a:p>
            <a:pPr lvl="1"/>
            <a:r>
              <a:rPr lang="en-US" sz="3400" dirty="0"/>
              <a:t>The apostles and prophets had a unique ability to understand what was divinely inspired revelation as well as what was not.</a:t>
            </a:r>
          </a:p>
          <a:p>
            <a:pPr lvl="1"/>
            <a:r>
              <a:rPr lang="en-US" sz="3400" dirty="0"/>
              <a:t> Because the New Testament Scripture has been written there is no longer any need for the gift.</a:t>
            </a:r>
          </a:p>
        </p:txBody>
      </p:sp>
    </p:spTree>
    <p:extLst>
      <p:ext uri="{BB962C8B-B14F-4D97-AF65-F5344CB8AC3E}">
        <p14:creationId xmlns:p14="http://schemas.microsoft.com/office/powerpoint/2010/main" val="222356264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681017-9759-B5C5-1F6D-AC3D86D0C4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C1C6F6-156A-F193-A957-9DD477552A6B}"/>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D8B4BF8A-852D-1F61-B9BF-D997B8BA46F4}"/>
              </a:ext>
            </a:extLst>
          </p:cNvPr>
          <p:cNvSpPr>
            <a:spLocks noGrp="1"/>
          </p:cNvSpPr>
          <p:nvPr>
            <p:ph idx="1"/>
          </p:nvPr>
        </p:nvSpPr>
        <p:spPr>
          <a:xfrm>
            <a:off x="838200" y="1477108"/>
            <a:ext cx="10515600" cy="4699855"/>
          </a:xfrm>
        </p:spPr>
        <p:txBody>
          <a:bodyPr>
            <a:normAutofit/>
          </a:bodyPr>
          <a:lstStyle/>
          <a:p>
            <a:pPr lvl="1"/>
            <a:r>
              <a:rPr lang="en-US" sz="3400" dirty="0"/>
              <a:t>The Gift of Faith</a:t>
            </a:r>
          </a:p>
          <a:p>
            <a:pPr lvl="2"/>
            <a:r>
              <a:rPr lang="en-US" sz="3200" dirty="0"/>
              <a:t>All believers have a certain amount of faith.</a:t>
            </a:r>
          </a:p>
          <a:p>
            <a:pPr lvl="2"/>
            <a:r>
              <a:rPr lang="en-US" sz="3200" dirty="0"/>
              <a:t>Without faith none of us would be Christians.</a:t>
            </a:r>
          </a:p>
          <a:p>
            <a:pPr lvl="2"/>
            <a:r>
              <a:rPr lang="en-US" sz="3200" dirty="0"/>
              <a:t>Definition of faith: Hebrews 11:1,6</a:t>
            </a:r>
          </a:p>
          <a:p>
            <a:pPr lvl="3"/>
            <a:r>
              <a:rPr lang="en-US" sz="3000" dirty="0"/>
              <a:t>“Now faith is the substance of things hoped for, the evidence of things not seen.”</a:t>
            </a:r>
          </a:p>
          <a:p>
            <a:pPr lvl="3"/>
            <a:r>
              <a:rPr lang="en-US" sz="3000" dirty="0"/>
              <a:t>“But without faith it is impossible to please God.”</a:t>
            </a:r>
          </a:p>
        </p:txBody>
      </p:sp>
    </p:spTree>
    <p:extLst>
      <p:ext uri="{BB962C8B-B14F-4D97-AF65-F5344CB8AC3E}">
        <p14:creationId xmlns:p14="http://schemas.microsoft.com/office/powerpoint/2010/main" val="958947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E60E1-D88B-33DB-9DBD-9F673E170117}"/>
              </a:ext>
            </a:extLst>
          </p:cNvPr>
          <p:cNvSpPr>
            <a:spLocks noGrp="1"/>
          </p:cNvSpPr>
          <p:nvPr>
            <p:ph type="title"/>
          </p:nvPr>
        </p:nvSpPr>
        <p:spPr>
          <a:xfrm>
            <a:off x="838200" y="365125"/>
            <a:ext cx="10515600" cy="1111983"/>
          </a:xfrm>
        </p:spPr>
        <p:txBody>
          <a:bodyPr>
            <a:normAutofit/>
          </a:bodyPr>
          <a:lstStyle/>
          <a:p>
            <a:pPr algn="ctr"/>
            <a:r>
              <a:rPr lang="en-US" sz="6000" dirty="0"/>
              <a:t>Good Gifts</a:t>
            </a:r>
          </a:p>
        </p:txBody>
      </p:sp>
      <p:sp>
        <p:nvSpPr>
          <p:cNvPr id="3" name="Content Placeholder 2">
            <a:extLst>
              <a:ext uri="{FF2B5EF4-FFF2-40B4-BE49-F238E27FC236}">
                <a16:creationId xmlns:a16="http://schemas.microsoft.com/office/drawing/2014/main" id="{ECAFBB16-7918-E12F-CE80-1C08E2A51B01}"/>
              </a:ext>
            </a:extLst>
          </p:cNvPr>
          <p:cNvSpPr>
            <a:spLocks noGrp="1"/>
          </p:cNvSpPr>
          <p:nvPr>
            <p:ph idx="1"/>
          </p:nvPr>
        </p:nvSpPr>
        <p:spPr>
          <a:xfrm>
            <a:off x="838200" y="1308296"/>
            <a:ext cx="10515600" cy="4868668"/>
          </a:xfrm>
        </p:spPr>
        <p:txBody>
          <a:bodyPr>
            <a:normAutofit/>
          </a:bodyPr>
          <a:lstStyle/>
          <a:p>
            <a:r>
              <a:rPr lang="en-US" sz="3600" dirty="0"/>
              <a:t>Jesus tells us about three persons in John 14:26.</a:t>
            </a:r>
          </a:p>
          <a:p>
            <a:pPr lvl="1"/>
            <a:r>
              <a:rPr lang="en-US" sz="3400" dirty="0"/>
              <a:t>“But the Comforter, which is the Holy Spirit, whom the Father will send in my name, He shall teach you all things, and bring all things to your remembrance, whatsoever I have said unto you.”</a:t>
            </a:r>
          </a:p>
          <a:p>
            <a:pPr lvl="1"/>
            <a:endParaRPr lang="en-US" sz="3400" dirty="0"/>
          </a:p>
          <a:p>
            <a:r>
              <a:rPr lang="en-US" sz="3600" dirty="0"/>
              <a:t>All three possess all the divine characteristics completely as a unity.</a:t>
            </a:r>
          </a:p>
          <a:p>
            <a:endParaRPr lang="en-US" sz="3600" dirty="0"/>
          </a:p>
          <a:p>
            <a:endParaRPr lang="en-US" sz="3600" dirty="0"/>
          </a:p>
        </p:txBody>
      </p:sp>
    </p:spTree>
    <p:extLst>
      <p:ext uri="{BB962C8B-B14F-4D97-AF65-F5344CB8AC3E}">
        <p14:creationId xmlns:p14="http://schemas.microsoft.com/office/powerpoint/2010/main" val="350545410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F50C46-0FAE-5AB4-7C36-C654D89BC2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F2BCA3-D47F-A9C8-DE12-7F43C256E6B3}"/>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52DB44D3-2675-AD76-D508-4ED4F35DDE45}"/>
              </a:ext>
            </a:extLst>
          </p:cNvPr>
          <p:cNvSpPr>
            <a:spLocks noGrp="1"/>
          </p:cNvSpPr>
          <p:nvPr>
            <p:ph idx="1"/>
          </p:nvPr>
        </p:nvSpPr>
        <p:spPr>
          <a:xfrm>
            <a:off x="838200" y="1477108"/>
            <a:ext cx="10515600" cy="4699855"/>
          </a:xfrm>
        </p:spPr>
        <p:txBody>
          <a:bodyPr>
            <a:normAutofit/>
          </a:bodyPr>
          <a:lstStyle/>
          <a:p>
            <a:pPr lvl="2"/>
            <a:r>
              <a:rPr lang="en-US" sz="3200" dirty="0"/>
              <a:t>While all believers possess some amount of faith, there is a gift of faith which is a special ability to trust God beyond the limits of what we think is normally possible.</a:t>
            </a:r>
          </a:p>
          <a:p>
            <a:pPr lvl="2"/>
            <a:r>
              <a:rPr lang="en-US" sz="3200" dirty="0"/>
              <a:t>Not every believer possesses this gift.</a:t>
            </a:r>
          </a:p>
          <a:p>
            <a:pPr lvl="2"/>
            <a:r>
              <a:rPr lang="en-US" sz="3200" dirty="0"/>
              <a:t>This faith is connecting to the Spirit of God to have confidence in the character of God and His purposes.</a:t>
            </a:r>
          </a:p>
        </p:txBody>
      </p:sp>
    </p:spTree>
    <p:extLst>
      <p:ext uri="{BB962C8B-B14F-4D97-AF65-F5344CB8AC3E}">
        <p14:creationId xmlns:p14="http://schemas.microsoft.com/office/powerpoint/2010/main" val="383125733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4963B4-0B83-D925-43A6-02F54FCF02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1C3D71-BF0D-2483-0264-DB6F7B4BE43D}"/>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AC320664-444A-F901-63AB-D64747CA5DEE}"/>
              </a:ext>
            </a:extLst>
          </p:cNvPr>
          <p:cNvSpPr>
            <a:spLocks noGrp="1"/>
          </p:cNvSpPr>
          <p:nvPr>
            <p:ph idx="1"/>
          </p:nvPr>
        </p:nvSpPr>
        <p:spPr>
          <a:xfrm>
            <a:off x="838200" y="1477108"/>
            <a:ext cx="10515600" cy="4699855"/>
          </a:xfrm>
        </p:spPr>
        <p:txBody>
          <a:bodyPr>
            <a:normAutofit/>
          </a:bodyPr>
          <a:lstStyle/>
          <a:p>
            <a:pPr lvl="1"/>
            <a:r>
              <a:rPr lang="en-US" sz="3400" dirty="0"/>
              <a:t>Faith is simply trusting that something is true just because God said it.</a:t>
            </a:r>
          </a:p>
          <a:p>
            <a:pPr lvl="1"/>
            <a:r>
              <a:rPr lang="en-US" sz="3400" dirty="0"/>
              <a:t>The gift of faith may be given to those who need special trust to get through really tough situations.</a:t>
            </a:r>
          </a:p>
          <a:p>
            <a:pPr lvl="1"/>
            <a:r>
              <a:rPr lang="en-US" sz="3400" dirty="0"/>
              <a:t>This gift is exercised through praying on behalf of others.</a:t>
            </a:r>
          </a:p>
          <a:p>
            <a:pPr lvl="1"/>
            <a:r>
              <a:rPr lang="en-US" sz="3400" dirty="0"/>
              <a:t>Those who have this gift may not be well known.</a:t>
            </a:r>
          </a:p>
        </p:txBody>
      </p:sp>
    </p:spTree>
    <p:extLst>
      <p:ext uri="{BB962C8B-B14F-4D97-AF65-F5344CB8AC3E}">
        <p14:creationId xmlns:p14="http://schemas.microsoft.com/office/powerpoint/2010/main" val="50401493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4C0475-2D60-AD65-C355-CD1A3FB38E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65483C-380E-EE01-B86E-A00410255C6D}"/>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011DE91-A596-E380-4772-91698624D1F8}"/>
              </a:ext>
            </a:extLst>
          </p:cNvPr>
          <p:cNvSpPr>
            <a:spLocks noGrp="1"/>
          </p:cNvSpPr>
          <p:nvPr>
            <p:ph idx="1"/>
          </p:nvPr>
        </p:nvSpPr>
        <p:spPr>
          <a:xfrm>
            <a:off x="838200" y="1477108"/>
            <a:ext cx="10515600" cy="4699855"/>
          </a:xfrm>
        </p:spPr>
        <p:txBody>
          <a:bodyPr>
            <a:normAutofit/>
          </a:bodyPr>
          <a:lstStyle/>
          <a:p>
            <a:pPr lvl="1"/>
            <a:r>
              <a:rPr lang="en-US" sz="3400" dirty="0"/>
              <a:t>The gift of faith does not mean that the believer will be able to acquire abundant material possessions.</a:t>
            </a:r>
          </a:p>
          <a:p>
            <a:pPr lvl="1"/>
            <a:r>
              <a:rPr lang="en-US" sz="3400" dirty="0"/>
              <a:t>The great things of God are always spiritual, never material.</a:t>
            </a:r>
          </a:p>
          <a:p>
            <a:pPr lvl="1"/>
            <a:r>
              <a:rPr lang="en-US" sz="3400" dirty="0"/>
              <a:t>Those with the gift of faith exercise their gift in the spiritual realm, not in the physical.</a:t>
            </a:r>
          </a:p>
        </p:txBody>
      </p:sp>
    </p:spTree>
    <p:extLst>
      <p:ext uri="{BB962C8B-B14F-4D97-AF65-F5344CB8AC3E}">
        <p14:creationId xmlns:p14="http://schemas.microsoft.com/office/powerpoint/2010/main" val="365642834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DDB31F-3F3F-B22E-62FD-D759E2D9BA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97C602-2C58-4EAB-F684-4D45C635688F}"/>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2210FE38-C453-69DE-6322-2C40EC01B2A4}"/>
              </a:ext>
            </a:extLst>
          </p:cNvPr>
          <p:cNvSpPr>
            <a:spLocks noGrp="1"/>
          </p:cNvSpPr>
          <p:nvPr>
            <p:ph idx="1"/>
          </p:nvPr>
        </p:nvSpPr>
        <p:spPr>
          <a:xfrm>
            <a:off x="838200" y="1477108"/>
            <a:ext cx="10515600" cy="4699855"/>
          </a:xfrm>
        </p:spPr>
        <p:txBody>
          <a:bodyPr>
            <a:normAutofit lnSpcReduction="10000"/>
          </a:bodyPr>
          <a:lstStyle/>
          <a:p>
            <a:pPr lvl="1"/>
            <a:r>
              <a:rPr lang="en-US" sz="3400" dirty="0"/>
              <a:t>Biblical Examples:</a:t>
            </a:r>
          </a:p>
          <a:p>
            <a:pPr lvl="2"/>
            <a:r>
              <a:rPr lang="en-US" sz="3200" dirty="0"/>
              <a:t>Paul and Silas sang in prison after having been severely beaten and chained up.</a:t>
            </a:r>
          </a:p>
          <a:p>
            <a:pPr lvl="2"/>
            <a:r>
              <a:rPr lang="en-US" sz="3200" dirty="0"/>
              <a:t>God sent and earthquake to break their chains and open he prison doors.</a:t>
            </a:r>
          </a:p>
          <a:p>
            <a:pPr lvl="2"/>
            <a:r>
              <a:rPr lang="en-US" sz="3200" dirty="0"/>
              <a:t>Paul prayed during a storm on the Mediterranean Sea.</a:t>
            </a:r>
          </a:p>
          <a:p>
            <a:pPr lvl="2"/>
            <a:r>
              <a:rPr lang="en-US" sz="3200" dirty="0"/>
              <a:t>Prayer can accomplish great things by the power of the Holy Spirit working in common people.</a:t>
            </a:r>
          </a:p>
        </p:txBody>
      </p:sp>
    </p:spTree>
    <p:extLst>
      <p:ext uri="{BB962C8B-B14F-4D97-AF65-F5344CB8AC3E}">
        <p14:creationId xmlns:p14="http://schemas.microsoft.com/office/powerpoint/2010/main" val="41128270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4BD180-17D6-A17F-954D-5C28B0BD40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C74609-A5EE-3848-985C-FDD37711B46E}"/>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997EEA6D-77A5-4D92-2627-1014BBE2D0EB}"/>
              </a:ext>
            </a:extLst>
          </p:cNvPr>
          <p:cNvSpPr>
            <a:spLocks noGrp="1"/>
          </p:cNvSpPr>
          <p:nvPr>
            <p:ph idx="1"/>
          </p:nvPr>
        </p:nvSpPr>
        <p:spPr>
          <a:xfrm>
            <a:off x="838200" y="1477108"/>
            <a:ext cx="10515600" cy="4699855"/>
          </a:xfrm>
        </p:spPr>
        <p:txBody>
          <a:bodyPr>
            <a:normAutofit/>
          </a:bodyPr>
          <a:lstStyle/>
          <a:p>
            <a:pPr lvl="1"/>
            <a:r>
              <a:rPr lang="en-US" sz="3400" dirty="0"/>
              <a:t>The Gift of Healing</a:t>
            </a:r>
          </a:p>
          <a:p>
            <a:pPr lvl="2"/>
            <a:r>
              <a:rPr lang="en-US" sz="3200" dirty="0"/>
              <a:t>It is interesting that the Holy Spirit here says “gifts of healing”</a:t>
            </a:r>
          </a:p>
          <a:p>
            <a:pPr lvl="2"/>
            <a:r>
              <a:rPr lang="en-US" sz="3200" dirty="0"/>
              <a:t>It is the Greek word “</a:t>
            </a:r>
            <a:r>
              <a:rPr lang="en-US" sz="3200" dirty="0" err="1"/>
              <a:t>iama</a:t>
            </a:r>
            <a:r>
              <a:rPr lang="en-US" sz="3200" dirty="0"/>
              <a:t>”</a:t>
            </a:r>
          </a:p>
          <a:p>
            <a:pPr lvl="2"/>
            <a:r>
              <a:rPr lang="en-US" sz="3200" dirty="0"/>
              <a:t>It is a plural neuter noun, not showing action.</a:t>
            </a:r>
          </a:p>
          <a:p>
            <a:pPr lvl="2"/>
            <a:r>
              <a:rPr lang="en-US" sz="3200" dirty="0"/>
              <a:t>It means a healing.</a:t>
            </a:r>
          </a:p>
          <a:p>
            <a:pPr lvl="2"/>
            <a:r>
              <a:rPr lang="en-US" sz="3200" dirty="0"/>
              <a:t>It is only seen in three places in the New Testament, all in this chapter.</a:t>
            </a:r>
          </a:p>
        </p:txBody>
      </p:sp>
    </p:spTree>
    <p:extLst>
      <p:ext uri="{BB962C8B-B14F-4D97-AF65-F5344CB8AC3E}">
        <p14:creationId xmlns:p14="http://schemas.microsoft.com/office/powerpoint/2010/main" val="384606936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8426DD-3F4F-8F4C-AD93-249047A515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896332-332C-778F-D0D5-52E090F92F46}"/>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E0FCA1D-FC88-5B67-6FE9-D030A317CF99}"/>
              </a:ext>
            </a:extLst>
          </p:cNvPr>
          <p:cNvSpPr>
            <a:spLocks noGrp="1"/>
          </p:cNvSpPr>
          <p:nvPr>
            <p:ph idx="1"/>
          </p:nvPr>
        </p:nvSpPr>
        <p:spPr>
          <a:xfrm>
            <a:off x="838200" y="1477108"/>
            <a:ext cx="10515600" cy="4699855"/>
          </a:xfrm>
        </p:spPr>
        <p:txBody>
          <a:bodyPr>
            <a:normAutofit/>
          </a:bodyPr>
          <a:lstStyle/>
          <a:p>
            <a:pPr lvl="2"/>
            <a:r>
              <a:rPr lang="en-US" sz="3200" dirty="0"/>
              <a:t>It can be simply defined as the restoration of health to those who have a physical infirmity.</a:t>
            </a:r>
          </a:p>
          <a:p>
            <a:pPr lvl="2"/>
            <a:r>
              <a:rPr lang="en-US" sz="3200" dirty="0"/>
              <a:t>This “gifts of healing” is not explained to us in this context or anywhere else in Scripture.</a:t>
            </a:r>
          </a:p>
          <a:p>
            <a:pPr lvl="2"/>
            <a:r>
              <a:rPr lang="en-US" sz="3200" dirty="0"/>
              <a:t>It is possible that the gift of healing was given to the apostles at various times.</a:t>
            </a:r>
          </a:p>
          <a:p>
            <a:pPr lvl="2"/>
            <a:r>
              <a:rPr lang="en-US" sz="3200" dirty="0"/>
              <a:t>This means that the gift was not always available for the apostle.</a:t>
            </a:r>
          </a:p>
        </p:txBody>
      </p:sp>
    </p:spTree>
    <p:extLst>
      <p:ext uri="{BB962C8B-B14F-4D97-AF65-F5344CB8AC3E}">
        <p14:creationId xmlns:p14="http://schemas.microsoft.com/office/powerpoint/2010/main" val="123703723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ABE47D-8C4A-4EF8-9464-279F08563C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D85305-8B36-1C15-41F4-12504F6F089F}"/>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5AC085C2-A4A1-32C2-9961-267D5B636E64}"/>
              </a:ext>
            </a:extLst>
          </p:cNvPr>
          <p:cNvSpPr>
            <a:spLocks noGrp="1"/>
          </p:cNvSpPr>
          <p:nvPr>
            <p:ph idx="1"/>
          </p:nvPr>
        </p:nvSpPr>
        <p:spPr>
          <a:xfrm>
            <a:off x="838200" y="1477108"/>
            <a:ext cx="10515600" cy="4699855"/>
          </a:xfrm>
        </p:spPr>
        <p:txBody>
          <a:bodyPr>
            <a:normAutofit fontScale="92500" lnSpcReduction="10000"/>
          </a:bodyPr>
          <a:lstStyle/>
          <a:p>
            <a:pPr lvl="2"/>
            <a:r>
              <a:rPr lang="en-US" sz="3200" dirty="0"/>
              <a:t>Instead it only operated from time to time as the Lord saw fit.</a:t>
            </a:r>
          </a:p>
          <a:p>
            <a:pPr lvl="3"/>
            <a:r>
              <a:rPr lang="en-US" sz="3000" dirty="0"/>
              <a:t>It was to be used at the time and place of the Lord’s choosing.</a:t>
            </a:r>
          </a:p>
          <a:p>
            <a:pPr lvl="3"/>
            <a:r>
              <a:rPr lang="en-US" sz="3000" dirty="0"/>
              <a:t>In other words, the person, while having the gift, could not use it any place and at any time.</a:t>
            </a:r>
          </a:p>
          <a:p>
            <a:pPr lvl="2"/>
            <a:r>
              <a:rPr lang="en-US" sz="3200" dirty="0"/>
              <a:t>It is not a permanent gift that is under the complete power of the Christian.</a:t>
            </a:r>
          </a:p>
          <a:p>
            <a:pPr lvl="2"/>
            <a:r>
              <a:rPr lang="en-US" sz="3200" dirty="0"/>
              <a:t>Healing was an event that occurred under the sovereignty of the Holy Spirit.</a:t>
            </a:r>
          </a:p>
        </p:txBody>
      </p:sp>
    </p:spTree>
    <p:extLst>
      <p:ext uri="{BB962C8B-B14F-4D97-AF65-F5344CB8AC3E}">
        <p14:creationId xmlns:p14="http://schemas.microsoft.com/office/powerpoint/2010/main" val="167107581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52C1D8-2CAE-1510-0F57-CDD9530A1B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3A8589-31BC-C0B8-70DF-C1C336C41796}"/>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D2159678-A492-7622-796D-822F02F65543}"/>
              </a:ext>
            </a:extLst>
          </p:cNvPr>
          <p:cNvSpPr>
            <a:spLocks noGrp="1"/>
          </p:cNvSpPr>
          <p:nvPr>
            <p:ph idx="1"/>
          </p:nvPr>
        </p:nvSpPr>
        <p:spPr>
          <a:xfrm>
            <a:off x="838200" y="1477108"/>
            <a:ext cx="10515600" cy="4699855"/>
          </a:xfrm>
        </p:spPr>
        <p:txBody>
          <a:bodyPr>
            <a:normAutofit lnSpcReduction="10000"/>
          </a:bodyPr>
          <a:lstStyle/>
          <a:p>
            <a:pPr lvl="1"/>
            <a:r>
              <a:rPr lang="en-US" sz="3400" dirty="0"/>
              <a:t>Biblical Examples</a:t>
            </a:r>
          </a:p>
          <a:p>
            <a:pPr lvl="2"/>
            <a:r>
              <a:rPr lang="en-US" sz="3200" dirty="0"/>
              <a:t>Acts 3:6-8</a:t>
            </a:r>
          </a:p>
          <a:p>
            <a:pPr lvl="3"/>
            <a:r>
              <a:rPr lang="en-US" sz="3000" dirty="0"/>
              <a:t>Then Peter said, Silver and gold have I none; but such as I have give I thee: In the name of Jesus Christ of Nazareth rise up and walk.  And he took him by the right hand and lifted him up: and immediately his feet and ankle bones received strength. And he leaping up stood, and walked, and entered with them into the temple, walking, and leaping, and praising God.</a:t>
            </a:r>
          </a:p>
        </p:txBody>
      </p:sp>
    </p:spTree>
    <p:extLst>
      <p:ext uri="{BB962C8B-B14F-4D97-AF65-F5344CB8AC3E}">
        <p14:creationId xmlns:p14="http://schemas.microsoft.com/office/powerpoint/2010/main" val="85902976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DC09CF-9375-9CC5-2F5C-C6314C31B0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BF0959-D6CD-F8A8-DF00-F696D5C765A5}"/>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C81048F6-FA8F-97BB-F21C-DCABD14F8535}"/>
              </a:ext>
            </a:extLst>
          </p:cNvPr>
          <p:cNvSpPr>
            <a:spLocks noGrp="1"/>
          </p:cNvSpPr>
          <p:nvPr>
            <p:ph idx="1"/>
          </p:nvPr>
        </p:nvSpPr>
        <p:spPr>
          <a:xfrm>
            <a:off x="838200" y="1477108"/>
            <a:ext cx="10515600" cy="4699855"/>
          </a:xfrm>
        </p:spPr>
        <p:txBody>
          <a:bodyPr>
            <a:normAutofit lnSpcReduction="10000"/>
          </a:bodyPr>
          <a:lstStyle/>
          <a:p>
            <a:pPr lvl="3"/>
            <a:r>
              <a:rPr lang="en-US" sz="3000" dirty="0"/>
              <a:t>Peter and the other apostles were given a powerful healing ministry after Pentecost.</a:t>
            </a:r>
          </a:p>
          <a:p>
            <a:pPr lvl="3"/>
            <a:r>
              <a:rPr lang="en-US" sz="3000" dirty="0"/>
              <a:t>People were bringing their sick friends and family to Jerusalem from all around to be healed.</a:t>
            </a:r>
          </a:p>
          <a:p>
            <a:pPr lvl="2"/>
            <a:r>
              <a:rPr lang="en-US" sz="3200" dirty="0"/>
              <a:t>Acts 19:11-12</a:t>
            </a:r>
          </a:p>
          <a:p>
            <a:pPr lvl="3"/>
            <a:r>
              <a:rPr lang="en-US" sz="3000" dirty="0"/>
              <a:t>Now God worked unusual miracles by the hands of Paul, so that even handkerchiefs or aprons were brought from his body to the sick, and the diseases left them and the evil spirits went out of them.</a:t>
            </a:r>
          </a:p>
        </p:txBody>
      </p:sp>
    </p:spTree>
    <p:extLst>
      <p:ext uri="{BB962C8B-B14F-4D97-AF65-F5344CB8AC3E}">
        <p14:creationId xmlns:p14="http://schemas.microsoft.com/office/powerpoint/2010/main" val="156631919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35340A-92BE-357A-3715-36ACE76468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496346-F1F0-8FDD-7EE7-D4DCA5C869FB}"/>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F210FB07-96CF-DA3E-8690-A4BFB75F9C29}"/>
              </a:ext>
            </a:extLst>
          </p:cNvPr>
          <p:cNvSpPr>
            <a:spLocks noGrp="1"/>
          </p:cNvSpPr>
          <p:nvPr>
            <p:ph idx="1"/>
          </p:nvPr>
        </p:nvSpPr>
        <p:spPr>
          <a:xfrm>
            <a:off x="838200" y="1477108"/>
            <a:ext cx="10515600" cy="4699855"/>
          </a:xfrm>
        </p:spPr>
        <p:txBody>
          <a:bodyPr>
            <a:normAutofit lnSpcReduction="10000"/>
          </a:bodyPr>
          <a:lstStyle/>
          <a:p>
            <a:pPr lvl="2"/>
            <a:r>
              <a:rPr lang="en-US" sz="3200" dirty="0"/>
              <a:t>This does not mean that they were always healed.</a:t>
            </a:r>
          </a:p>
          <a:p>
            <a:pPr lvl="2"/>
            <a:r>
              <a:rPr lang="en-US" sz="3200" dirty="0"/>
              <a:t>Paul had a “thorn in the flesh” that he desperately wanted taken from him.</a:t>
            </a:r>
          </a:p>
          <a:p>
            <a:pPr lvl="3"/>
            <a:r>
              <a:rPr lang="en-US" sz="3000" dirty="0"/>
              <a:t>God said no</a:t>
            </a:r>
          </a:p>
          <a:p>
            <a:pPr lvl="2"/>
            <a:r>
              <a:rPr lang="en-US" sz="3200" dirty="0"/>
              <a:t>Paul’s friend Epaphroditus almost died from a severe illness.</a:t>
            </a:r>
          </a:p>
          <a:p>
            <a:pPr lvl="2"/>
            <a:r>
              <a:rPr lang="en-US" sz="3200" dirty="0"/>
              <a:t>A man named </a:t>
            </a:r>
            <a:r>
              <a:rPr lang="en-US" sz="3200" dirty="0" err="1"/>
              <a:t>Trophimus</a:t>
            </a:r>
            <a:r>
              <a:rPr lang="en-US" sz="3200" dirty="0"/>
              <a:t> was left behind by Paul while he was still sick.</a:t>
            </a:r>
          </a:p>
        </p:txBody>
      </p:sp>
    </p:spTree>
    <p:extLst>
      <p:ext uri="{BB962C8B-B14F-4D97-AF65-F5344CB8AC3E}">
        <p14:creationId xmlns:p14="http://schemas.microsoft.com/office/powerpoint/2010/main" val="2879316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E60E1-D88B-33DB-9DBD-9F673E170117}"/>
              </a:ext>
            </a:extLst>
          </p:cNvPr>
          <p:cNvSpPr>
            <a:spLocks noGrp="1"/>
          </p:cNvSpPr>
          <p:nvPr>
            <p:ph type="title"/>
          </p:nvPr>
        </p:nvSpPr>
        <p:spPr>
          <a:xfrm>
            <a:off x="838200" y="365125"/>
            <a:ext cx="10515600" cy="1111983"/>
          </a:xfrm>
        </p:spPr>
        <p:txBody>
          <a:bodyPr>
            <a:normAutofit/>
          </a:bodyPr>
          <a:lstStyle/>
          <a:p>
            <a:pPr algn="ctr"/>
            <a:r>
              <a:rPr lang="en-US" sz="6000" dirty="0"/>
              <a:t>The Holy Spirit</a:t>
            </a:r>
          </a:p>
        </p:txBody>
      </p:sp>
      <p:sp>
        <p:nvSpPr>
          <p:cNvPr id="3" name="Content Placeholder 2">
            <a:extLst>
              <a:ext uri="{FF2B5EF4-FFF2-40B4-BE49-F238E27FC236}">
                <a16:creationId xmlns:a16="http://schemas.microsoft.com/office/drawing/2014/main" id="{ECAFBB16-7918-E12F-CE80-1C08E2A51B01}"/>
              </a:ext>
            </a:extLst>
          </p:cNvPr>
          <p:cNvSpPr>
            <a:spLocks noGrp="1"/>
          </p:cNvSpPr>
          <p:nvPr>
            <p:ph idx="1"/>
          </p:nvPr>
        </p:nvSpPr>
        <p:spPr>
          <a:xfrm>
            <a:off x="838200" y="1477108"/>
            <a:ext cx="10515600" cy="4699855"/>
          </a:xfrm>
        </p:spPr>
        <p:txBody>
          <a:bodyPr>
            <a:normAutofit/>
          </a:bodyPr>
          <a:lstStyle/>
          <a:p>
            <a:r>
              <a:rPr lang="en-US" sz="3600" dirty="0"/>
              <a:t>The third member of the Trinity is not merely a force or a wind or power.</a:t>
            </a:r>
          </a:p>
          <a:p>
            <a:pPr lvl="1"/>
            <a:r>
              <a:rPr lang="en-US" sz="3400" dirty="0"/>
              <a:t>The Holy Spirit is a “He.”</a:t>
            </a:r>
          </a:p>
          <a:p>
            <a:pPr lvl="1"/>
            <a:r>
              <a:rPr lang="en-US" sz="3400" dirty="0"/>
              <a:t>He is a person.</a:t>
            </a:r>
          </a:p>
          <a:p>
            <a:pPr lvl="1"/>
            <a:r>
              <a:rPr lang="en-US" sz="3400" dirty="0"/>
              <a:t>Jesus calls Him the “Spirit of Truth.”</a:t>
            </a:r>
          </a:p>
        </p:txBody>
      </p:sp>
    </p:spTree>
    <p:extLst>
      <p:ext uri="{BB962C8B-B14F-4D97-AF65-F5344CB8AC3E}">
        <p14:creationId xmlns:p14="http://schemas.microsoft.com/office/powerpoint/2010/main" val="179623673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E17FD1-BDEA-680D-A62E-3F2C1812F3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12BC08-C3E3-4C3C-DEF1-F891F7FB3E94}"/>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A8253CA3-2CED-4453-8A86-F74E6FF445C0}"/>
              </a:ext>
            </a:extLst>
          </p:cNvPr>
          <p:cNvSpPr>
            <a:spLocks noGrp="1"/>
          </p:cNvSpPr>
          <p:nvPr>
            <p:ph idx="1"/>
          </p:nvPr>
        </p:nvSpPr>
        <p:spPr>
          <a:xfrm>
            <a:off x="838200" y="1477108"/>
            <a:ext cx="10515600" cy="4699855"/>
          </a:xfrm>
        </p:spPr>
        <p:txBody>
          <a:bodyPr>
            <a:normAutofit fontScale="92500" lnSpcReduction="20000"/>
          </a:bodyPr>
          <a:lstStyle/>
          <a:p>
            <a:pPr lvl="2"/>
            <a:r>
              <a:rPr lang="en-US" sz="3200" dirty="0"/>
              <a:t>Timothy was not told to visit a person with the gift of healing but rather take wine for his physical infirmities.</a:t>
            </a:r>
          </a:p>
          <a:p>
            <a:pPr lvl="2"/>
            <a:r>
              <a:rPr lang="en-US" sz="3200" dirty="0"/>
              <a:t>James said to call the elders of the church to pray over them.</a:t>
            </a:r>
          </a:p>
          <a:p>
            <a:pPr lvl="2"/>
            <a:r>
              <a:rPr lang="en-US" sz="3200" dirty="0"/>
              <a:t>The divine healing confirmed God’s Word before the New Testament was completed.</a:t>
            </a:r>
          </a:p>
          <a:p>
            <a:pPr lvl="2"/>
            <a:r>
              <a:rPr lang="en-US" sz="3200" dirty="0"/>
              <a:t>Since the New Testament is completed, the healing gift is not necessary.</a:t>
            </a:r>
          </a:p>
          <a:p>
            <a:pPr lvl="2"/>
            <a:r>
              <a:rPr lang="en-US" sz="3200" dirty="0"/>
              <a:t>But, divine healing can still </a:t>
            </a:r>
            <a:r>
              <a:rPr lang="en-US" sz="3200"/>
              <a:t>take place.</a:t>
            </a:r>
            <a:endParaRPr lang="en-US" sz="3200" dirty="0"/>
          </a:p>
        </p:txBody>
      </p:sp>
    </p:spTree>
    <p:extLst>
      <p:ext uri="{BB962C8B-B14F-4D97-AF65-F5344CB8AC3E}">
        <p14:creationId xmlns:p14="http://schemas.microsoft.com/office/powerpoint/2010/main" val="39408153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176E0F-1DA9-B0F4-55B7-D65445271C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2ADC81-018F-901A-D5E6-1374864DA3B8}"/>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D092933D-4DC2-7EC9-9120-52CE325BDD2A}"/>
              </a:ext>
            </a:extLst>
          </p:cNvPr>
          <p:cNvSpPr>
            <a:spLocks noGrp="1"/>
          </p:cNvSpPr>
          <p:nvPr>
            <p:ph idx="1"/>
          </p:nvPr>
        </p:nvSpPr>
        <p:spPr>
          <a:xfrm>
            <a:off x="838200" y="1477108"/>
            <a:ext cx="10515600" cy="4699855"/>
          </a:xfrm>
        </p:spPr>
        <p:txBody>
          <a:bodyPr>
            <a:normAutofit/>
          </a:bodyPr>
          <a:lstStyle/>
          <a:p>
            <a:pPr lvl="1"/>
            <a:r>
              <a:rPr lang="en-US" sz="3400" dirty="0"/>
              <a:t>The Gift of Miracles</a:t>
            </a:r>
          </a:p>
          <a:p>
            <a:pPr lvl="2"/>
            <a:r>
              <a:rPr lang="en-US" sz="3200" dirty="0"/>
              <a:t>This is the Greek word “</a:t>
            </a:r>
            <a:r>
              <a:rPr lang="en-US" sz="3200" dirty="0" err="1"/>
              <a:t>dynamis</a:t>
            </a:r>
            <a:r>
              <a:rPr lang="en-US" sz="3200" dirty="0"/>
              <a:t>”</a:t>
            </a:r>
          </a:p>
          <a:p>
            <a:pPr lvl="2"/>
            <a:r>
              <a:rPr lang="en-US" sz="3200" dirty="0"/>
              <a:t>It means inherent power, power to perform miracles.</a:t>
            </a:r>
          </a:p>
          <a:p>
            <a:pPr lvl="2"/>
            <a:r>
              <a:rPr lang="en-US" sz="3200" dirty="0"/>
              <a:t>How should miraculous claims be assessed?</a:t>
            </a:r>
          </a:p>
          <a:p>
            <a:pPr lvl="2"/>
            <a:r>
              <a:rPr lang="en-US" sz="3200" dirty="0"/>
              <a:t>What are we to do when faced with the claim that an actual miracle took place?</a:t>
            </a:r>
          </a:p>
          <a:p>
            <a:pPr lvl="2"/>
            <a:r>
              <a:rPr lang="en-US" sz="3200" dirty="0"/>
              <a:t>Are there still miracles that occur today?</a:t>
            </a:r>
          </a:p>
        </p:txBody>
      </p:sp>
    </p:spTree>
    <p:extLst>
      <p:ext uri="{BB962C8B-B14F-4D97-AF65-F5344CB8AC3E}">
        <p14:creationId xmlns:p14="http://schemas.microsoft.com/office/powerpoint/2010/main" val="101142215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BD32EC-BC51-6767-6A1A-C84221BFD6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52E3FC-D011-577E-82CE-D28416A9ADDF}"/>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9F7A2E1C-7CF1-1950-75F3-AFCCDDE5D2D6}"/>
              </a:ext>
            </a:extLst>
          </p:cNvPr>
          <p:cNvSpPr>
            <a:spLocks noGrp="1"/>
          </p:cNvSpPr>
          <p:nvPr>
            <p:ph idx="1"/>
          </p:nvPr>
        </p:nvSpPr>
        <p:spPr>
          <a:xfrm>
            <a:off x="838200" y="1477108"/>
            <a:ext cx="10515600" cy="4699855"/>
          </a:xfrm>
        </p:spPr>
        <p:txBody>
          <a:bodyPr>
            <a:normAutofit/>
          </a:bodyPr>
          <a:lstStyle/>
          <a:p>
            <a:pPr lvl="2"/>
            <a:r>
              <a:rPr lang="en-US" sz="3200" dirty="0"/>
              <a:t>So, what is the Gift of Miracles?</a:t>
            </a:r>
          </a:p>
          <a:p>
            <a:pPr lvl="3"/>
            <a:r>
              <a:rPr lang="en-US" sz="3000" dirty="0"/>
              <a:t>It is the supernatural ability to perform special signs that testify to the truth of the message of Jesus Christ.</a:t>
            </a:r>
          </a:p>
          <a:p>
            <a:pPr lvl="3"/>
            <a:r>
              <a:rPr lang="en-US" sz="3000" dirty="0"/>
              <a:t>The miracle-worker was able to do things which were plainly supernatural.</a:t>
            </a:r>
          </a:p>
          <a:p>
            <a:pPr lvl="3"/>
            <a:r>
              <a:rPr lang="en-US" sz="3000" dirty="0"/>
              <a:t>While miracles were preformed by some believers in the early church that was not true of every believer.</a:t>
            </a:r>
          </a:p>
        </p:txBody>
      </p:sp>
    </p:spTree>
    <p:extLst>
      <p:ext uri="{BB962C8B-B14F-4D97-AF65-F5344CB8AC3E}">
        <p14:creationId xmlns:p14="http://schemas.microsoft.com/office/powerpoint/2010/main" val="46907918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CE651F-313A-D961-3758-7C79A4B029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5F949D-7FB5-BF8D-8F35-810ECC821C4C}"/>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61A7B0CE-593A-9607-6E35-E06F01FC86C4}"/>
              </a:ext>
            </a:extLst>
          </p:cNvPr>
          <p:cNvSpPr>
            <a:spLocks noGrp="1"/>
          </p:cNvSpPr>
          <p:nvPr>
            <p:ph idx="1"/>
          </p:nvPr>
        </p:nvSpPr>
        <p:spPr>
          <a:xfrm>
            <a:off x="838200" y="1477108"/>
            <a:ext cx="10515600" cy="4699855"/>
          </a:xfrm>
        </p:spPr>
        <p:txBody>
          <a:bodyPr>
            <a:normAutofit/>
          </a:bodyPr>
          <a:lstStyle/>
          <a:p>
            <a:pPr lvl="3"/>
            <a:r>
              <a:rPr lang="en-US" sz="3000" dirty="0"/>
              <a:t>This gift was not limited to the apostles.</a:t>
            </a:r>
          </a:p>
          <a:p>
            <a:pPr lvl="3"/>
            <a:r>
              <a:rPr lang="en-US" sz="3000" dirty="0"/>
              <a:t>If this gift is around today they should be able to duplicate similar miracles to what we find in the New Testament.</a:t>
            </a:r>
          </a:p>
          <a:p>
            <a:pPr lvl="3"/>
            <a:r>
              <a:rPr lang="en-US" sz="3000" dirty="0"/>
              <a:t>Miracles were not recorded everywhere the apostles went.</a:t>
            </a:r>
          </a:p>
          <a:p>
            <a:pPr lvl="3"/>
            <a:r>
              <a:rPr lang="en-US" sz="3000" dirty="0"/>
              <a:t>The absence of their recording may demonstrate that the sign of miracles only found limited use.</a:t>
            </a:r>
          </a:p>
        </p:txBody>
      </p:sp>
    </p:spTree>
    <p:extLst>
      <p:ext uri="{BB962C8B-B14F-4D97-AF65-F5344CB8AC3E}">
        <p14:creationId xmlns:p14="http://schemas.microsoft.com/office/powerpoint/2010/main" val="244762106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716506-EF98-49AE-2EEB-68201ACFCB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D8E7C3-DFD8-C88D-0529-5659665EC870}"/>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BB370F9E-AAA7-A172-854D-DB7E48C67D2A}"/>
              </a:ext>
            </a:extLst>
          </p:cNvPr>
          <p:cNvSpPr>
            <a:spLocks noGrp="1"/>
          </p:cNvSpPr>
          <p:nvPr>
            <p:ph idx="1"/>
          </p:nvPr>
        </p:nvSpPr>
        <p:spPr>
          <a:xfrm>
            <a:off x="838200" y="1477108"/>
            <a:ext cx="10515600" cy="4699855"/>
          </a:xfrm>
        </p:spPr>
        <p:txBody>
          <a:bodyPr>
            <a:normAutofit/>
          </a:bodyPr>
          <a:lstStyle/>
          <a:p>
            <a:pPr lvl="2"/>
            <a:r>
              <a:rPr lang="en-US" sz="3200" dirty="0"/>
              <a:t>The Bible warns of False Signs at the Time of the End.</a:t>
            </a:r>
          </a:p>
          <a:p>
            <a:pPr lvl="3"/>
            <a:r>
              <a:rPr lang="en-US" sz="3000" dirty="0"/>
              <a:t>The fact that miraculous claims will continue until the return of Jesus is made clear by Paul.</a:t>
            </a:r>
          </a:p>
          <a:p>
            <a:pPr lvl="4"/>
            <a:r>
              <a:rPr lang="en-US" sz="3000" dirty="0"/>
              <a:t>“The coming of the lawless one is apparent in the working of Satan, who uses all power, signs, lying wonders, and every kind of wicked deception for those who are perishing, because they refused to love the truth and so be saved.”</a:t>
            </a:r>
          </a:p>
        </p:txBody>
      </p:sp>
    </p:spTree>
    <p:extLst>
      <p:ext uri="{BB962C8B-B14F-4D97-AF65-F5344CB8AC3E}">
        <p14:creationId xmlns:p14="http://schemas.microsoft.com/office/powerpoint/2010/main" val="172114893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D0878D-714F-8272-B3DF-739C10A3D2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D5C5CB-1A8D-C3B3-B772-4A7C68A0532B}"/>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3EEA165-E729-17DD-1323-3A8263B061B0}"/>
              </a:ext>
            </a:extLst>
          </p:cNvPr>
          <p:cNvSpPr>
            <a:spLocks noGrp="1"/>
          </p:cNvSpPr>
          <p:nvPr>
            <p:ph idx="1"/>
          </p:nvPr>
        </p:nvSpPr>
        <p:spPr>
          <a:xfrm>
            <a:off x="838200" y="1477108"/>
            <a:ext cx="10515600" cy="4699855"/>
          </a:xfrm>
        </p:spPr>
        <p:txBody>
          <a:bodyPr>
            <a:normAutofit/>
          </a:bodyPr>
          <a:lstStyle/>
          <a:p>
            <a:pPr lvl="3"/>
            <a:r>
              <a:rPr lang="en-US" sz="3000" dirty="0"/>
              <a:t>Paul makes it clear that these signs re nothing but deception.</a:t>
            </a:r>
          </a:p>
          <a:p>
            <a:pPr lvl="2"/>
            <a:r>
              <a:rPr lang="en-US" sz="3200" dirty="0"/>
              <a:t>Are there genuine miracles still occurring?</a:t>
            </a:r>
          </a:p>
          <a:p>
            <a:pPr lvl="3"/>
            <a:r>
              <a:rPr lang="en-US" sz="3000" dirty="0"/>
              <a:t>The fact that counterfeit miracles will appear until the coming of Jesus seems to imply that there will also be genuine miracles occurring.</a:t>
            </a:r>
          </a:p>
          <a:p>
            <a:pPr lvl="3"/>
            <a:r>
              <a:rPr lang="en-US" sz="3000" dirty="0"/>
              <a:t>If someone claims o have performed a miracle then certain tests ought to be applied to this claim.</a:t>
            </a:r>
          </a:p>
        </p:txBody>
      </p:sp>
    </p:spTree>
    <p:extLst>
      <p:ext uri="{BB962C8B-B14F-4D97-AF65-F5344CB8AC3E}">
        <p14:creationId xmlns:p14="http://schemas.microsoft.com/office/powerpoint/2010/main" val="405378558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5C661-9315-B954-BE2A-E5822A994C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B2D9C4-762C-4E42-BCAD-316CCA3BC39C}"/>
              </a:ext>
            </a:extLst>
          </p:cNvPr>
          <p:cNvSpPr>
            <a:spLocks noGrp="1"/>
          </p:cNvSpPr>
          <p:nvPr>
            <p:ph type="title"/>
          </p:nvPr>
        </p:nvSpPr>
        <p:spPr>
          <a:xfrm>
            <a:off x="838200" y="365125"/>
            <a:ext cx="10515600" cy="1111983"/>
          </a:xfrm>
        </p:spPr>
        <p:txBody>
          <a:bodyPr>
            <a:normAutofit/>
          </a:bodyPr>
          <a:lstStyle/>
          <a:p>
            <a:pPr algn="ctr"/>
            <a:r>
              <a:rPr lang="en-US" sz="6000" dirty="0"/>
              <a:t>I Corinthians 12</a:t>
            </a:r>
          </a:p>
        </p:txBody>
      </p:sp>
      <p:sp>
        <p:nvSpPr>
          <p:cNvPr id="3" name="Content Placeholder 2">
            <a:extLst>
              <a:ext uri="{FF2B5EF4-FFF2-40B4-BE49-F238E27FC236}">
                <a16:creationId xmlns:a16="http://schemas.microsoft.com/office/drawing/2014/main" id="{EF9802B0-1899-8343-6B78-1D5D45466125}"/>
              </a:ext>
            </a:extLst>
          </p:cNvPr>
          <p:cNvSpPr>
            <a:spLocks noGrp="1"/>
          </p:cNvSpPr>
          <p:nvPr>
            <p:ph idx="1"/>
          </p:nvPr>
        </p:nvSpPr>
        <p:spPr>
          <a:xfrm>
            <a:off x="838200" y="1477108"/>
            <a:ext cx="10515600" cy="4699855"/>
          </a:xfrm>
        </p:spPr>
        <p:txBody>
          <a:bodyPr>
            <a:normAutofit lnSpcReduction="10000"/>
          </a:bodyPr>
          <a:lstStyle/>
          <a:p>
            <a:pPr lvl="2"/>
            <a:r>
              <a:rPr lang="en-US" sz="3200" dirty="0"/>
              <a:t>The miracle must be able to be verified by an independent source.</a:t>
            </a:r>
          </a:p>
          <a:p>
            <a:pPr lvl="3"/>
            <a:r>
              <a:rPr lang="en-US" sz="3000" dirty="0"/>
              <a:t>When Jesus performed a miracle it was verified by independent observers around him (feeding the crowds of people)</a:t>
            </a:r>
          </a:p>
          <a:p>
            <a:pPr lvl="2"/>
            <a:r>
              <a:rPr lang="en-US" sz="3200" dirty="0"/>
              <a:t>Miracles must further the gospel of Jesus and not the person.</a:t>
            </a:r>
          </a:p>
          <a:p>
            <a:pPr lvl="3"/>
            <a:r>
              <a:rPr lang="en-US" sz="3000" dirty="0"/>
              <a:t>When Philip performed miracles for the people of Samaria he did this while preaching Jesus to them.</a:t>
            </a:r>
          </a:p>
        </p:txBody>
      </p:sp>
    </p:spTree>
    <p:extLst>
      <p:ext uri="{BB962C8B-B14F-4D97-AF65-F5344CB8AC3E}">
        <p14:creationId xmlns:p14="http://schemas.microsoft.com/office/powerpoint/2010/main" val="35066998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26FE55-7B3E-C3E2-A037-0D93D01405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1B543B-E6DB-955A-0C3C-CAD053122BCE}"/>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344D2D2B-4D60-6888-3DFC-3BB78055A86B}"/>
              </a:ext>
            </a:extLst>
          </p:cNvPr>
          <p:cNvSpPr>
            <a:spLocks noGrp="1"/>
          </p:cNvSpPr>
          <p:nvPr>
            <p:ph idx="1"/>
          </p:nvPr>
        </p:nvSpPr>
        <p:spPr>
          <a:xfrm>
            <a:off x="838200" y="1477108"/>
            <a:ext cx="10515600" cy="4699855"/>
          </a:xfrm>
        </p:spPr>
        <p:txBody>
          <a:bodyPr>
            <a:normAutofit/>
          </a:bodyPr>
          <a:lstStyle/>
          <a:p>
            <a:pPr lvl="2"/>
            <a:r>
              <a:rPr lang="en-US" sz="3200" dirty="0"/>
              <a:t>The miracle must be performed by a genuine believer in Jesus Christ.</a:t>
            </a:r>
          </a:p>
          <a:p>
            <a:pPr lvl="3"/>
            <a:r>
              <a:rPr lang="en-US" sz="3000" dirty="0"/>
              <a:t>God works miracles through His chosen people; He does not use unbelievers.</a:t>
            </a:r>
          </a:p>
          <a:p>
            <a:pPr lvl="2"/>
            <a:r>
              <a:rPr lang="en-US" sz="3200" dirty="0"/>
              <a:t>The miracle must glorify the God of Scripture.</a:t>
            </a:r>
          </a:p>
          <a:p>
            <a:pPr lvl="3"/>
            <a:r>
              <a:rPr lang="en-US" sz="3000" dirty="0"/>
              <a:t>Any genuine miracle that comes from the God will glorify the God of the Bible and nobody else.</a:t>
            </a:r>
          </a:p>
          <a:p>
            <a:pPr lvl="3"/>
            <a:r>
              <a:rPr lang="en-US" sz="3000" dirty="0"/>
              <a:t>This includes the person performing the miracle.</a:t>
            </a:r>
          </a:p>
        </p:txBody>
      </p:sp>
    </p:spTree>
    <p:extLst>
      <p:ext uri="{BB962C8B-B14F-4D97-AF65-F5344CB8AC3E}">
        <p14:creationId xmlns:p14="http://schemas.microsoft.com/office/powerpoint/2010/main" val="34376021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52D75C-F21A-8722-8B59-B456724552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91AE5C-2C1A-CFB5-1384-A74FA270B9BA}"/>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6AD19026-F267-29E3-1984-444ECFAEE6F5}"/>
              </a:ext>
            </a:extLst>
          </p:cNvPr>
          <p:cNvSpPr>
            <a:spLocks noGrp="1"/>
          </p:cNvSpPr>
          <p:nvPr>
            <p:ph idx="1"/>
          </p:nvPr>
        </p:nvSpPr>
        <p:spPr>
          <a:xfrm>
            <a:off x="838200" y="1477108"/>
            <a:ext cx="10515600" cy="4699855"/>
          </a:xfrm>
        </p:spPr>
        <p:txBody>
          <a:bodyPr>
            <a:normAutofit fontScale="85000" lnSpcReduction="20000"/>
          </a:bodyPr>
          <a:lstStyle/>
          <a:p>
            <a:pPr lvl="1"/>
            <a:r>
              <a:rPr lang="en-US" sz="3400" dirty="0"/>
              <a:t>The Gift of Prophecy</a:t>
            </a:r>
          </a:p>
          <a:p>
            <a:pPr lvl="2"/>
            <a:r>
              <a:rPr lang="en-US" sz="3200" dirty="0"/>
              <a:t>This is the Greek word “</a:t>
            </a:r>
            <a:r>
              <a:rPr lang="en-US" sz="3200" dirty="0" err="1"/>
              <a:t>propheteia</a:t>
            </a:r>
            <a:r>
              <a:rPr lang="en-US" sz="3200" dirty="0"/>
              <a:t>”</a:t>
            </a:r>
          </a:p>
          <a:p>
            <a:pPr lvl="2"/>
            <a:r>
              <a:rPr lang="en-US" sz="3200" dirty="0"/>
              <a:t>It means a discourse emanating from divine inspiration and declaring the purposes of God.</a:t>
            </a:r>
          </a:p>
          <a:p>
            <a:pPr lvl="2"/>
            <a:r>
              <a:rPr lang="en-US" sz="3200" dirty="0"/>
              <a:t>The Gift of Prophecy is a special ability to speak forth the message of God.</a:t>
            </a:r>
          </a:p>
          <a:p>
            <a:pPr lvl="3"/>
            <a:r>
              <a:rPr lang="en-US" sz="3000" dirty="0"/>
              <a:t>A prophet is basically one who speaks the truth, a spokesman for God.</a:t>
            </a:r>
          </a:p>
          <a:p>
            <a:pPr lvl="3"/>
            <a:r>
              <a:rPr lang="en-US" sz="3000" dirty="0"/>
              <a:t>The word is used far more to proclaim the Word of God rather than to predict the future.</a:t>
            </a:r>
          </a:p>
          <a:p>
            <a:pPr lvl="3"/>
            <a:r>
              <a:rPr lang="en-US" sz="3000" dirty="0"/>
              <a:t>The predicting of the future is no longer needed.</a:t>
            </a:r>
          </a:p>
        </p:txBody>
      </p:sp>
    </p:spTree>
    <p:extLst>
      <p:ext uri="{BB962C8B-B14F-4D97-AF65-F5344CB8AC3E}">
        <p14:creationId xmlns:p14="http://schemas.microsoft.com/office/powerpoint/2010/main" val="24708016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B06E96-4175-4B59-263B-8CA4DFA89B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61F3D4-B395-B5E2-16D0-955FBC18F9F4}"/>
              </a:ext>
            </a:extLst>
          </p:cNvPr>
          <p:cNvSpPr>
            <a:spLocks noGrp="1"/>
          </p:cNvSpPr>
          <p:nvPr>
            <p:ph type="title"/>
          </p:nvPr>
        </p:nvSpPr>
        <p:spPr>
          <a:xfrm>
            <a:off x="838200" y="365125"/>
            <a:ext cx="10515600" cy="1111983"/>
          </a:xfrm>
        </p:spPr>
        <p:txBody>
          <a:bodyPr>
            <a:normAutofit/>
          </a:bodyPr>
          <a:lstStyle/>
          <a:p>
            <a:pPr algn="ctr"/>
            <a:r>
              <a:rPr lang="en-US" sz="6000"/>
              <a:t>I Corinthians 12</a:t>
            </a:r>
            <a:endParaRPr lang="en-US" sz="6000" dirty="0"/>
          </a:p>
        </p:txBody>
      </p:sp>
      <p:sp>
        <p:nvSpPr>
          <p:cNvPr id="3" name="Content Placeholder 2">
            <a:extLst>
              <a:ext uri="{FF2B5EF4-FFF2-40B4-BE49-F238E27FC236}">
                <a16:creationId xmlns:a16="http://schemas.microsoft.com/office/drawing/2014/main" id="{8E4FE3A6-7CAA-2E1A-E7A5-86A3D1AF9B18}"/>
              </a:ext>
            </a:extLst>
          </p:cNvPr>
          <p:cNvSpPr>
            <a:spLocks noGrp="1"/>
          </p:cNvSpPr>
          <p:nvPr>
            <p:ph idx="1"/>
          </p:nvPr>
        </p:nvSpPr>
        <p:spPr>
          <a:xfrm>
            <a:off x="838200" y="1477108"/>
            <a:ext cx="10515600" cy="4699855"/>
          </a:xfrm>
        </p:spPr>
        <p:txBody>
          <a:bodyPr>
            <a:normAutofit fontScale="92500" lnSpcReduction="10000"/>
          </a:bodyPr>
          <a:lstStyle/>
          <a:p>
            <a:pPr lvl="2"/>
            <a:r>
              <a:rPr lang="en-US" sz="3200" dirty="0"/>
              <a:t>We have a tendency to see prophecy as a gift of telling the future: “foretelling.”</a:t>
            </a:r>
          </a:p>
          <a:p>
            <a:pPr lvl="2"/>
            <a:r>
              <a:rPr lang="en-US" sz="3200" dirty="0"/>
              <a:t>That’s not the Biblical view of this New Testament gift.</a:t>
            </a:r>
          </a:p>
          <a:p>
            <a:pPr lvl="2"/>
            <a:r>
              <a:rPr lang="en-US" sz="3200" dirty="0"/>
              <a:t>Yes, sometimes prophets described events in advance, Agabus in Acts; John in Revelation.</a:t>
            </a:r>
          </a:p>
          <a:p>
            <a:pPr lvl="2"/>
            <a:r>
              <a:rPr lang="en-US" sz="3200" dirty="0"/>
              <a:t>Today, Prophecy is not prediction; it’s speaking out God’s plan.</a:t>
            </a:r>
          </a:p>
          <a:p>
            <a:pPr lvl="3"/>
            <a:r>
              <a:rPr lang="en-US" sz="3000" dirty="0"/>
              <a:t>Communicating the purposes of God to an intended audience.</a:t>
            </a:r>
          </a:p>
        </p:txBody>
      </p:sp>
    </p:spTree>
    <p:extLst>
      <p:ext uri="{BB962C8B-B14F-4D97-AF65-F5344CB8AC3E}">
        <p14:creationId xmlns:p14="http://schemas.microsoft.com/office/powerpoint/2010/main" val="103082086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2830</TotalTime>
  <Words>18058</Words>
  <Application>Microsoft Office PowerPoint</Application>
  <PresentationFormat>Widescreen</PresentationFormat>
  <Paragraphs>1551</Paragraphs>
  <Slides>271</Slides>
  <Notes>63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271</vt:i4>
      </vt:variant>
    </vt:vector>
  </HeadingPairs>
  <TitlesOfParts>
    <vt:vector size="276" baseType="lpstr">
      <vt:lpstr>Arial</vt:lpstr>
      <vt:lpstr>Calibri</vt:lpstr>
      <vt:lpstr>Trebuchet MS</vt:lpstr>
      <vt:lpstr>Wingdings 3</vt:lpstr>
      <vt:lpstr>Facet</vt:lpstr>
      <vt:lpstr>Good Gifts</vt:lpstr>
      <vt:lpstr>Good Gifts</vt:lpstr>
      <vt:lpstr>Good Gifts</vt:lpstr>
      <vt:lpstr>Good Gifts</vt:lpstr>
      <vt:lpstr>Good Gifts</vt:lpstr>
      <vt:lpstr>Good Gifts</vt:lpstr>
      <vt:lpstr>Good Gifts</vt:lpstr>
      <vt:lpstr>Good Gifts</vt:lpstr>
      <vt:lpstr>The Holy Spirit</vt:lpstr>
      <vt:lpstr>The Holy Spirit</vt:lpstr>
      <vt:lpstr>The Holy Spirit</vt:lpstr>
      <vt:lpstr>The Holy Spirit</vt:lpstr>
      <vt:lpstr>The Holy Spirit</vt:lpstr>
      <vt:lpstr>The Holy Spirit</vt:lpstr>
      <vt:lpstr>The Holy Spirit</vt:lpstr>
      <vt:lpstr>The Holy Spirit</vt:lpstr>
      <vt:lpstr>The Holy Spirit</vt:lpstr>
      <vt:lpstr>The Holy Spirit</vt:lpstr>
      <vt:lpstr>The Holy Spirit</vt:lpstr>
      <vt:lpstr>The Holy Spirit</vt:lpstr>
      <vt:lpstr>The Holy Spirit</vt:lpstr>
      <vt:lpstr>The Holy Spirit</vt:lpstr>
      <vt:lpstr>The Holy Spirit</vt:lpstr>
      <vt:lpstr>The Holy Spirit</vt:lpstr>
      <vt:lpstr>The Holy Spirit</vt:lpstr>
      <vt:lpstr>The Holy Spirit</vt:lpstr>
      <vt:lpstr>The Holy Spirit</vt:lpstr>
      <vt:lpstr>The Holy Spirit</vt:lpstr>
      <vt:lpstr>The Holy Spirit</vt:lpstr>
      <vt:lpstr>The Holy Spirit</vt:lpstr>
      <vt:lpstr>The Holy Spirit</vt:lpstr>
      <vt:lpstr>I Corinthians</vt:lpstr>
      <vt:lpstr>I Corinthians</vt:lpstr>
      <vt:lpstr>I Corinthians</vt:lpstr>
      <vt:lpstr>I Corinthians</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I Corinthians 12</vt:lpstr>
      <vt:lpstr>Evangelism</vt:lpstr>
      <vt:lpstr>Evangelism</vt:lpstr>
      <vt:lpstr>Evangelism</vt:lpstr>
      <vt:lpstr>Evangelism</vt:lpstr>
      <vt:lpstr>Evangelism</vt:lpstr>
      <vt:lpstr>Evangelism</vt:lpstr>
      <vt:lpstr>Pastors</vt:lpstr>
      <vt:lpstr>Pastors</vt:lpstr>
      <vt:lpstr>Pastors</vt:lpstr>
      <vt:lpstr>Teaching</vt:lpstr>
      <vt:lpstr>Teaching</vt:lpstr>
      <vt:lpstr>Teaching</vt:lpstr>
      <vt:lpstr>Teaching</vt:lpstr>
      <vt:lpstr>Teaching</vt:lpstr>
      <vt:lpstr>Teaching</vt:lpstr>
      <vt:lpstr>Service</vt:lpstr>
      <vt:lpstr>Service</vt:lpstr>
      <vt:lpstr>Service</vt:lpstr>
      <vt:lpstr>Service</vt:lpstr>
      <vt:lpstr>Service</vt:lpstr>
      <vt:lpstr>Administration</vt:lpstr>
      <vt:lpstr>Administration</vt:lpstr>
      <vt:lpstr>Administration</vt:lpstr>
      <vt:lpstr>Administration</vt:lpstr>
      <vt:lpstr>Administration</vt:lpstr>
      <vt:lpstr>Exhortation</vt:lpstr>
      <vt:lpstr>Exhortation</vt:lpstr>
      <vt:lpstr>Exhortation</vt:lpstr>
      <vt:lpstr>Exhortation</vt:lpstr>
      <vt:lpstr>Exhortation</vt:lpstr>
      <vt:lpstr>Exhortation</vt:lpstr>
      <vt:lpstr>Exhortation</vt:lpstr>
      <vt:lpstr>Exhortation</vt:lpstr>
      <vt:lpstr>Giving</vt:lpstr>
      <vt:lpstr>Giving</vt:lpstr>
      <vt:lpstr>Giving</vt:lpstr>
      <vt:lpstr>Giving</vt:lpstr>
      <vt:lpstr>Giving</vt:lpstr>
      <vt:lpstr>Mercy</vt:lpstr>
      <vt:lpstr>Mercy</vt:lpstr>
      <vt:lpstr>Mercy</vt:lpstr>
      <vt:lpstr>Mercy</vt:lpstr>
      <vt:lpstr>Mercy</vt:lpstr>
      <vt:lpstr>Mercy</vt:lpstr>
      <vt:lpstr>Finding Your Gift</vt:lpstr>
      <vt:lpstr>Finding Your Gift</vt:lpstr>
      <vt:lpstr>Cautions About Your Gift</vt:lpstr>
      <vt:lpstr>How To Discover Your Gift</vt:lpstr>
      <vt:lpstr>How To Discover Your Gift</vt:lpstr>
      <vt:lpstr>How To Discover Your Gift</vt:lpstr>
      <vt:lpstr>How To Discover Your Gift</vt:lpstr>
      <vt:lpstr>How To Discover Your Gift</vt:lpstr>
      <vt:lpstr>How To Discover Your Gift</vt:lpstr>
      <vt:lpstr>How To Discover Your Gift</vt:lpstr>
      <vt:lpstr>How To Discover Your Gift</vt:lpstr>
      <vt:lpstr>How To Discover Your Gift</vt:lpstr>
      <vt:lpstr>How To Discover Your Gift</vt:lpstr>
      <vt:lpstr>How To Discover Your Gift</vt:lpstr>
      <vt:lpstr>One Body, Many Members</vt:lpstr>
      <vt:lpstr>One Body, Many Members</vt:lpstr>
      <vt:lpstr>One Body, Many Members</vt:lpstr>
      <vt:lpstr>One Body, Many Members</vt:lpstr>
      <vt:lpstr>One Body, Many Members</vt:lpstr>
      <vt:lpstr>One Body, Many Members</vt:lpstr>
      <vt:lpstr>One Body, Many Members</vt:lpstr>
      <vt:lpstr>One Body, Many Members</vt:lpstr>
      <vt:lpstr>One Body, Many Members</vt:lpstr>
      <vt:lpstr>One Body, Many Members</vt:lpstr>
      <vt:lpstr>One Body, Many Members</vt:lpstr>
      <vt:lpstr>One Body, Many Members</vt:lpstr>
      <vt:lpstr>One Body, Many Members</vt:lpstr>
      <vt:lpstr>One Body, Many Members</vt:lpstr>
      <vt:lpstr>One Body, Many Members</vt:lpstr>
      <vt:lpstr>One Body, Many Members</vt:lpstr>
      <vt:lpstr>One Body, Many Members</vt:lpstr>
      <vt:lpstr>One Body, Many Members</vt:lpstr>
      <vt:lpstr>One Body, Many Members</vt:lpstr>
      <vt:lpstr>One Body, Many Members</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lpstr>The Greatest is Love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Randal Ryan</dc:creator>
  <cp:lastModifiedBy>Randal Ryan</cp:lastModifiedBy>
  <cp:revision>20</cp:revision>
  <dcterms:created xsi:type="dcterms:W3CDTF">2024-01-25T23:17:11Z</dcterms:created>
  <dcterms:modified xsi:type="dcterms:W3CDTF">2024-06-21T21:21:18Z</dcterms:modified>
</cp:coreProperties>
</file>